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54"/>
  </p:notesMasterIdLst>
  <p:handoutMasterIdLst>
    <p:handoutMasterId r:id="rId55"/>
  </p:handoutMasterIdLst>
  <p:sldIdLst>
    <p:sldId id="1777" r:id="rId2"/>
    <p:sldId id="1812" r:id="rId3"/>
    <p:sldId id="1821" r:id="rId4"/>
    <p:sldId id="1822" r:id="rId5"/>
    <p:sldId id="1823" r:id="rId6"/>
    <p:sldId id="1852" r:id="rId7"/>
    <p:sldId id="1824" r:id="rId8"/>
    <p:sldId id="1825" r:id="rId9"/>
    <p:sldId id="1826" r:id="rId10"/>
    <p:sldId id="1828" r:id="rId11"/>
    <p:sldId id="1827" r:id="rId12"/>
    <p:sldId id="1829" r:id="rId13"/>
    <p:sldId id="1830" r:id="rId14"/>
    <p:sldId id="1853" r:id="rId15"/>
    <p:sldId id="1839" r:id="rId16"/>
    <p:sldId id="1854" r:id="rId17"/>
    <p:sldId id="1840" r:id="rId18"/>
    <p:sldId id="1831" r:id="rId19"/>
    <p:sldId id="1832" r:id="rId20"/>
    <p:sldId id="1841" r:id="rId21"/>
    <p:sldId id="1842" r:id="rId22"/>
    <p:sldId id="1843" r:id="rId23"/>
    <p:sldId id="1844" r:id="rId24"/>
    <p:sldId id="1855" r:id="rId25"/>
    <p:sldId id="1856" r:id="rId26"/>
    <p:sldId id="1848" r:id="rId27"/>
    <p:sldId id="1849" r:id="rId28"/>
    <p:sldId id="1851" r:id="rId29"/>
    <p:sldId id="1850" r:id="rId30"/>
    <p:sldId id="1857" r:id="rId31"/>
    <p:sldId id="1858" r:id="rId32"/>
    <p:sldId id="1846" r:id="rId33"/>
    <p:sldId id="1859" r:id="rId34"/>
    <p:sldId id="1860" r:id="rId35"/>
    <p:sldId id="1861" r:id="rId36"/>
    <p:sldId id="1862" r:id="rId37"/>
    <p:sldId id="1863" r:id="rId38"/>
    <p:sldId id="1864" r:id="rId39"/>
    <p:sldId id="1865" r:id="rId40"/>
    <p:sldId id="1867" r:id="rId41"/>
    <p:sldId id="1866" r:id="rId42"/>
    <p:sldId id="1868" r:id="rId43"/>
    <p:sldId id="1869" r:id="rId44"/>
    <p:sldId id="1870" r:id="rId45"/>
    <p:sldId id="1871" r:id="rId46"/>
    <p:sldId id="1872" r:id="rId47"/>
    <p:sldId id="1874" r:id="rId48"/>
    <p:sldId id="1875" r:id="rId49"/>
    <p:sldId id="1876" r:id="rId50"/>
    <p:sldId id="1877" r:id="rId51"/>
    <p:sldId id="1878" r:id="rId52"/>
    <p:sldId id="597" r:id="rId53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5ECB"/>
    <a:srgbClr val="333399"/>
    <a:srgbClr val="0000FF"/>
    <a:srgbClr val="FF0066"/>
    <a:srgbClr val="008000"/>
    <a:srgbClr val="D60093"/>
    <a:srgbClr val="33CC33"/>
    <a:srgbClr val="FF0000"/>
    <a:srgbClr val="CC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05" autoAdjust="0"/>
    <p:restoredTop sz="74275" autoAdjust="0"/>
  </p:normalViewPr>
  <p:slideViewPr>
    <p:cSldViewPr>
      <p:cViewPr varScale="1">
        <p:scale>
          <a:sx n="78" d="100"/>
          <a:sy n="78" d="100"/>
        </p:scale>
        <p:origin x="240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1" d="100"/>
        <a:sy n="51" d="100"/>
      </p:scale>
      <p:origin x="0" y="3768"/>
    </p:cViewPr>
  </p:sorterViewPr>
  <p:notesViewPr>
    <p:cSldViewPr>
      <p:cViewPr varScale="1">
        <p:scale>
          <a:sx n="53" d="100"/>
          <a:sy n="53" d="100"/>
        </p:scale>
        <p:origin x="-1836" y="-84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D3E28C4F-4FE9-4D22-93D8-487A4D01D983}" type="datetimeFigureOut">
              <a:rPr lang="en-US" smtClean="0"/>
              <a:pPr/>
              <a:t>3/13/20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BD5F390F-F66B-4732-9C46-6C80D0575F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96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1.tiff>
</file>

<file path=ppt/media/image14.tiff>
</file>

<file path=ppt/media/image15.tiff>
</file>

<file path=ppt/media/image16.tiff>
</file>

<file path=ppt/media/image17.tiff>
</file>

<file path=ppt/media/image19.tiff>
</file>

<file path=ppt/media/image2.tiff>
</file>

<file path=ppt/media/image20.tiff>
</file>

<file path=ppt/media/image21.png>
</file>

<file path=ppt/media/image22.png>
</file>

<file path=ppt/media/image23.png>
</file>

<file path=ppt/media/image24.tiff>
</file>

<file path=ppt/media/image25.tiff>
</file>

<file path=ppt/media/image26.tiff>
</file>

<file path=ppt/media/image27.jpeg>
</file>

<file path=ppt/media/image28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r">
              <a:defRPr sz="1300"/>
            </a:lvl1pPr>
          </a:lstStyle>
          <a:p>
            <a:fld id="{EE18CB36-612C-4E4A-AC83-E89476AEC2BF}" type="datetimeFigureOut">
              <a:rPr lang="en-US" smtClean="0"/>
              <a:pPr/>
              <a:t>3/13/20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1" tIns="48326" rIns="96651" bIns="4832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6651" tIns="48326" rIns="96651" bIns="4832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r">
              <a:defRPr sz="1300"/>
            </a:lvl1pPr>
          </a:lstStyle>
          <a:p>
            <a:fld id="{EE707532-839C-41A2-9E71-D5288AEAE6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4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5549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4374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751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6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656C15A-65A9-4188-BE47-91B53ACA740E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7640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656C15A-65A9-4188-BE47-91B53ACA740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212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5399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388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362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2697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41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705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521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31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37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7314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3234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712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Semantic grammars can be parsed by any CFG parsing algorithm (see Chapter 13), resulting in a hierarchical labeling of the input string with semantic node labels.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063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5124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166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673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Corpus-based systems mine large datasets of human-human conversations, which can be done by using information retrieval (IR-based systems simply copy a human’s response from a previous conversation) or by using a machine translation paradigm such as neural network sequence-to-sequence systems, to learn to map from a user utterance to a system response.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49707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9180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710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9597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7009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input is a series of words w1...</a:t>
            </a:r>
            <a:r>
              <a:rPr lang="en-US" dirty="0" err="1"/>
              <a:t>wn</a:t>
            </a:r>
            <a:r>
              <a:rPr lang="en-US" dirty="0"/>
              <a:t>, which is passed through a contextual embedding model to get contextual word representations. This is followed by a feedforward layer and a </a:t>
            </a:r>
            <a:r>
              <a:rPr lang="en-US" dirty="0" err="1"/>
              <a:t>softmax</a:t>
            </a:r>
            <a:r>
              <a:rPr lang="en-US" dirty="0"/>
              <a:t> at each token position over possible IOB tags, with the output is a series of IOB tags s1...</a:t>
            </a:r>
            <a:r>
              <a:rPr lang="en-US" dirty="0" err="1"/>
              <a:t>sn</a:t>
            </a:r>
            <a:r>
              <a:rPr lang="en-US" dirty="0"/>
              <a:t>. We can also combine the domain-classification and intent-extraction tasks with slot-filling simply by adding a domain concatenated with an intent as the desired output for the final EOS token.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22532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2880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probabilities can be estimated by a neural classifier using neural representations of the slot fillers (for example as spans) and the utterances (for example as sentence embeddings computed over contextual embeddings)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346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14863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31970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89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54638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0628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0409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4108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2226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51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656C15A-65A9-4188-BE47-91B53ACA740E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76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656C15A-65A9-4188-BE47-91B53ACA740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55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656C15A-65A9-4188-BE47-91B53ACA740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96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656C15A-65A9-4188-BE47-91B53ACA740E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257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656C15A-65A9-4188-BE47-91B53ACA740E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255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-3406514" y="3331563"/>
            <a:ext cx="68580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 rot="16200000" flipV="1">
            <a:off x="-3299855" y="342112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38412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705600"/>
            <a:ext cx="3617103" cy="119311"/>
          </a:xfrm>
        </p:spPr>
        <p:txBody>
          <a:bodyPr/>
          <a:lstStyle>
            <a:lvl1pPr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700"/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8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 rot="16200000">
            <a:off x="-3414009" y="3339058"/>
            <a:ext cx="68580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 rot="16200000" flipV="1">
            <a:off x="-3329835" y="340613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6283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48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70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3/13/20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714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3/13/20</a:t>
            </a:fld>
            <a:r>
              <a:rPr lang="en-US" err="1"/>
              <a:t>sss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87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681037"/>
            <a:ext cx="3890964" cy="1731963"/>
          </a:xfrm>
        </p:spPr>
        <p:txBody>
          <a:bodyPr/>
          <a:lstStyle>
            <a:lvl1pPr algn="ctr"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3835400"/>
            <a:ext cx="3886200" cy="2235200"/>
          </a:xfrm>
        </p:spPr>
        <p:txBody>
          <a:bodyPr/>
          <a:lstStyle>
            <a:lvl1pPr marL="0" indent="0" algn="ctr">
              <a:spcBef>
                <a:spcPts val="900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6273800"/>
            <a:ext cx="12192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6273800"/>
            <a:ext cx="19050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6273800"/>
            <a:ext cx="765174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56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3375856" y="3330886"/>
            <a:ext cx="68580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3299855" y="342112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94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8" r:id="rId9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Dialogue Systems and Chatbots 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Jurafsky</a:t>
            </a:r>
            <a:r>
              <a:rPr lang="en-US" dirty="0"/>
              <a:t> and Martin Chapter 26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344160" y="3759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066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ea typeface="Courier" charset="0"/>
                <a:cs typeface="Courier" charset="0"/>
              </a:rPr>
              <a:t>(0 YOU 0 ME)    </a:t>
            </a:r>
            <a:r>
              <a:rPr lang="en-US" dirty="0">
                <a:ea typeface="Calibri" charset="0"/>
                <a:cs typeface="Calibri" charset="0"/>
              </a:rPr>
              <a:t>[</a:t>
            </a:r>
            <a:r>
              <a:rPr lang="en-US" i="1" dirty="0">
                <a:ea typeface="Calibri" charset="0"/>
                <a:cs typeface="Calibri" charset="0"/>
              </a:rPr>
              <a:t>pattern</a:t>
            </a:r>
            <a:r>
              <a:rPr lang="en-US" dirty="0">
                <a:ea typeface="Calibri" charset="0"/>
                <a:cs typeface="Calibri" charset="0"/>
              </a:rPr>
              <a:t>]</a:t>
            </a:r>
          </a:p>
          <a:p>
            <a:pPr>
              <a:buFont typeface="Wingdings" charset="2"/>
              <a:buChar char="à"/>
            </a:pPr>
            <a:r>
              <a:rPr lang="en-US" dirty="0">
                <a:ea typeface="Courier" charset="0"/>
                <a:cs typeface="Courier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ea typeface="Courier" charset="0"/>
                <a:cs typeface="Courier" charset="0"/>
              </a:rPr>
              <a:t>(WHAT MAKES YOU THINK I 3 YOU) </a:t>
            </a:r>
            <a:r>
              <a:rPr lang="en-US" dirty="0">
                <a:ea typeface="Calibri" charset="0"/>
                <a:cs typeface="Calibri" charset="0"/>
              </a:rPr>
              <a:t>[</a:t>
            </a:r>
            <a:r>
              <a:rPr lang="en-US" i="1" dirty="0">
                <a:ea typeface="Calibri" charset="0"/>
                <a:cs typeface="Calibri" charset="0"/>
              </a:rPr>
              <a:t>transform</a:t>
            </a:r>
            <a:r>
              <a:rPr lang="en-US" dirty="0">
                <a:ea typeface="Calibri" charset="0"/>
                <a:cs typeface="Calibri" charset="0"/>
              </a:rPr>
              <a:t>]</a:t>
            </a:r>
          </a:p>
          <a:p>
            <a:pPr marL="0" indent="0">
              <a:buNone/>
            </a:pPr>
            <a:endParaRPr lang="en-US" dirty="0"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dirty="0">
                <a:ea typeface="Calibri" charset="0"/>
                <a:cs typeface="Calibri" charset="0"/>
              </a:rPr>
              <a:t>0  means Kleene *</a:t>
            </a:r>
          </a:p>
          <a:p>
            <a:r>
              <a:rPr lang="en-US" dirty="0"/>
              <a:t>Number 3 refers to the second 0 in the first pattern. </a:t>
            </a:r>
          </a:p>
          <a:p>
            <a:pPr marL="0" indent="0">
              <a:buNone/>
            </a:pPr>
            <a:endParaRPr lang="en-US" dirty="0"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400" dirty="0"/>
              <a:t>This rule would transfer </a:t>
            </a:r>
          </a:p>
          <a:p>
            <a:pPr marL="0" indent="0">
              <a:buNone/>
            </a:pPr>
            <a:r>
              <a:rPr lang="en-US" sz="2400" dirty="0">
                <a:ea typeface="Courier" charset="0"/>
                <a:cs typeface="Courier" charset="0"/>
              </a:rPr>
              <a:t>		</a:t>
            </a:r>
            <a:r>
              <a:rPr lang="en-US" sz="2400" dirty="0">
                <a:latin typeface="Cambria" panose="02040503050406030204" pitchFamily="18" charset="0"/>
                <a:ea typeface="Courier" charset="0"/>
                <a:cs typeface="Courier" charset="0"/>
              </a:rPr>
              <a:t>You hate me</a:t>
            </a:r>
          </a:p>
          <a:p>
            <a:pPr marL="0" indent="0">
              <a:buNone/>
            </a:pPr>
            <a:r>
              <a:rPr lang="en-US" sz="2400" dirty="0">
                <a:ea typeface="Courier" charset="0"/>
                <a:cs typeface="Courier" charset="0"/>
              </a:rPr>
              <a:t>into</a:t>
            </a:r>
          </a:p>
          <a:p>
            <a:pPr marL="0" indent="0">
              <a:buNone/>
            </a:pPr>
            <a:r>
              <a:rPr lang="en-US" sz="2400" dirty="0">
                <a:ea typeface="Courier" charset="0"/>
                <a:cs typeface="Courier" charset="0"/>
              </a:rPr>
              <a:t>	</a:t>
            </a:r>
            <a:r>
              <a:rPr lang="en-US" sz="2400" dirty="0">
                <a:latin typeface="Cambria" panose="02040503050406030204" pitchFamily="18" charset="0"/>
                <a:ea typeface="Courier" charset="0"/>
                <a:cs typeface="Courier" charset="0"/>
              </a:rPr>
              <a:t>WHAT MAKES YOU THINK I HATE YOU</a:t>
            </a:r>
          </a:p>
          <a:p>
            <a:pPr marL="0" indent="0">
              <a:buNone/>
            </a:pPr>
            <a:endParaRPr lang="en-US" sz="2400" dirty="0">
              <a:solidFill>
                <a:srgbClr val="00B050"/>
              </a:solidFill>
              <a:ea typeface="Courier" charset="0"/>
              <a:cs typeface="Courier" charset="0"/>
            </a:endParaRPr>
          </a:p>
          <a:p>
            <a:pPr>
              <a:buFont typeface="Wingdings" charset="2"/>
              <a:buChar char="à"/>
            </a:pPr>
            <a:endParaRPr lang="en-US" dirty="0">
              <a:ea typeface="Courier" charset="0"/>
              <a:cs typeface="Courier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DF2E0CB-5AA6-4D4B-B694-798AC84AE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673" y="398464"/>
            <a:ext cx="7543800" cy="1180884"/>
          </a:xfrm>
        </p:spPr>
        <p:txBody>
          <a:bodyPr/>
          <a:lstStyle/>
          <a:p>
            <a:r>
              <a:rPr lang="en-US" dirty="0"/>
              <a:t>ELIZA Pattern/Transform Rules</a:t>
            </a:r>
          </a:p>
        </p:txBody>
      </p:sp>
    </p:spTree>
    <p:extLst>
      <p:ext uri="{BB962C8B-B14F-4D97-AF65-F5344CB8AC3E}">
        <p14:creationId xmlns:p14="http://schemas.microsoft.com/office/powerpoint/2010/main" val="1583694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3704"/>
            <a:ext cx="7543800" cy="1066800"/>
          </a:xfrm>
        </p:spPr>
        <p:txBody>
          <a:bodyPr/>
          <a:lstStyle/>
          <a:p>
            <a:r>
              <a:rPr lang="en-US" dirty="0"/>
              <a:t>Simplified sketch of ELIZA</a:t>
            </a:r>
          </a:p>
        </p:txBody>
      </p:sp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A2876D7A-8E05-0C4F-8DC5-F23BB6CB120B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/>
          <a:stretch>
            <a:fillRect/>
          </a:stretch>
        </p:blipFill>
        <p:spPr>
          <a:xfrm>
            <a:off x="457200" y="1676400"/>
            <a:ext cx="8686800" cy="4807896"/>
          </a:xfrm>
        </p:spPr>
      </p:pic>
    </p:spTree>
    <p:extLst>
      <p:ext uri="{BB962C8B-B14F-4D97-AF65-F5344CB8AC3E}">
        <p14:creationId xmlns:p14="http://schemas.microsoft.com/office/powerpoint/2010/main" val="763066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PARRY: Colby (1971)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984E02E-4F4E-F94E-83E2-7B86D0531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2057400"/>
            <a:ext cx="7543801" cy="4023360"/>
          </a:xfrm>
        </p:spPr>
        <p:txBody>
          <a:bodyPr>
            <a:normAutofit/>
          </a:bodyPr>
          <a:lstStyle/>
          <a:p>
            <a:pPr marL="460375" indent="-230188">
              <a:buFont typeface="Wingdings" pitchFamily="2" charset="2"/>
              <a:buChar char="§"/>
            </a:pPr>
            <a:r>
              <a:rPr lang="en-US" sz="2200" dirty="0"/>
              <a:t> ELIZA like regular expressions</a:t>
            </a:r>
          </a:p>
          <a:p>
            <a:pPr marL="635000" indent="-404813">
              <a:buFont typeface="Wingdings" pitchFamily="2" charset="2"/>
              <a:buChar char="§"/>
            </a:pPr>
            <a:r>
              <a:rPr lang="en-US" sz="2200" dirty="0"/>
              <a:t>But a much richer –</a:t>
            </a:r>
          </a:p>
          <a:p>
            <a:pPr marL="927608" lvl="1" indent="-404813">
              <a:buFont typeface="Wingdings" pitchFamily="2" charset="2"/>
              <a:buChar char="§"/>
            </a:pPr>
            <a:r>
              <a:rPr lang="en-US" sz="2200" dirty="0"/>
              <a:t>Control Structure</a:t>
            </a:r>
          </a:p>
          <a:p>
            <a:pPr marL="927608" lvl="1" indent="-404813">
              <a:buFont typeface="Wingdings" pitchFamily="2" charset="2"/>
              <a:buChar char="§"/>
            </a:pPr>
            <a:r>
              <a:rPr lang="en-US" sz="2200" dirty="0"/>
              <a:t>Language Understanding Capabilities</a:t>
            </a:r>
          </a:p>
          <a:p>
            <a:pPr marL="927608" lvl="1" indent="-404813">
              <a:buFont typeface="Wingdings" pitchFamily="2" charset="2"/>
              <a:buChar char="§"/>
            </a:pPr>
            <a:r>
              <a:rPr lang="en-US" sz="2200" dirty="0"/>
              <a:t>Mental Model : Parry has affective variables </a:t>
            </a:r>
          </a:p>
          <a:p>
            <a:pPr marL="1110488" lvl="2" indent="-404813">
              <a:buFont typeface="Wingdings" pitchFamily="2" charset="2"/>
              <a:buChar char="§"/>
            </a:pPr>
            <a:r>
              <a:rPr lang="en-US" sz="2200" dirty="0"/>
              <a:t>Fear, Mistrust, Anger</a:t>
            </a:r>
          </a:p>
          <a:p>
            <a:pPr marL="1110488" lvl="2" indent="-404813">
              <a:buFont typeface="Wingdings" pitchFamily="2" charset="2"/>
              <a:buChar char="§"/>
            </a:pPr>
            <a:r>
              <a:rPr lang="en-US" sz="2200" dirty="0">
                <a:ea typeface="ＭＳ Ｐゴシック" pitchFamily="-84" charset="-128"/>
                <a:cs typeface="ＭＳ Ｐゴシック" pitchFamily="-84" charset="-128"/>
              </a:rPr>
              <a:t>If Anger level is high, respond with hostility</a:t>
            </a:r>
          </a:p>
          <a:p>
            <a:pPr marL="635000" indent="-404813">
              <a:buFont typeface="Wingdings" pitchFamily="2" charset="2"/>
              <a:buChar char="§"/>
            </a:pPr>
            <a:r>
              <a:rPr lang="en-US" sz="2200" dirty="0">
                <a:ea typeface="ＭＳ Ｐゴシック" pitchFamily="-84" charset="-128"/>
                <a:cs typeface="ＭＳ Ｐゴシック" pitchFamily="-84" charset="-128"/>
              </a:rPr>
              <a:t>First system to pass the Turing test (1971)</a:t>
            </a:r>
          </a:p>
          <a:p>
            <a:pPr marL="635000" indent="-404813">
              <a:buFont typeface="Wingdings" pitchFamily="2" charset="2"/>
              <a:buChar char="§"/>
            </a:pPr>
            <a:endParaRPr lang="en-US" sz="2200" dirty="0"/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>
              <a:ea typeface="ＭＳ Ｐゴシック" pitchFamily="-84" charset="-128"/>
              <a:cs typeface="ＭＳ Ｐゴシック" pitchFamily="-84" charset="-128"/>
            </a:endParaRPr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14330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83844"/>
            <a:ext cx="7543800" cy="1108711"/>
          </a:xfrm>
        </p:spPr>
        <p:txBody>
          <a:bodyPr/>
          <a:lstStyle/>
          <a:p>
            <a:r>
              <a:rPr lang="en-US" dirty="0">
                <a:ea typeface="ＭＳ Ｐゴシック" pitchFamily="-84" charset="-128"/>
                <a:cs typeface="ＭＳ Ｐゴシック" pitchFamily="-84" charset="-128"/>
              </a:rPr>
              <a:t>Eliza Meets Parry</a:t>
            </a:r>
            <a:endParaRPr lang="en-US" dirty="0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11FB0664-2E05-3A47-B52B-D5E8D1BAAEE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09600" y="1549400"/>
            <a:ext cx="8493125" cy="469900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Good Evening.  Tell me your problems.  Please terminate input with a period or a question mark.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*People get on my nerves sometimes.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I am not sure I understand you fully.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*You should pay more attention.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Suppose you should pay more attention.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*You're entitled to your own opinion.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What makes you think I am entitled to my own opinion?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*It bothers me just to be around people in general.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Please go on.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 *I went to the track at Bay Meadows a while back.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What does that suggest to you?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   *I went to the races.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What else would you like to discuss?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dirty="0"/>
          </a:p>
          <a:p>
            <a:pPr marL="0" indent="0">
              <a:spcBef>
                <a:spcPts val="600"/>
              </a:spcBef>
              <a:buNone/>
            </a:pPr>
            <a:endParaRPr lang="en-US" sz="2200" dirty="0">
              <a:ea typeface="ＭＳ Ｐゴシック" pitchFamily="-84" charset="-128"/>
              <a:cs typeface="ＭＳ Ｐゴシック" pitchFamily="-8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54613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5010495-3902-4D42-AEC7-5D043BA8CB9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66700" y="533400"/>
            <a:ext cx="8610600" cy="6087533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*Horseracing interests me.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Why do you say that just now?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*There's a lot of crooked gambling going on there.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I am not sure I understand you fully,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*It's clear to me if not to you.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Do you think its likely that not to I?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*I went to the races.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Please go on.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*I gamble on horses.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What does that suggest to you?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*I went to the races.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What else would you like to discuss?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 *Gambling has been nothing but trouble to me.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Why do you say that just now?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*I've had experience with crooks gambling at the track.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/>
              <a:t>   I am not sure I understand you fully.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dirty="0">
                <a:solidFill>
                  <a:srgbClr val="00B050"/>
                </a:solidFill>
              </a:rPr>
              <a:t>      *I've already told you enough about that.</a:t>
            </a:r>
          </a:p>
        </p:txBody>
      </p:sp>
    </p:spTree>
    <p:extLst>
      <p:ext uri="{BB962C8B-B14F-4D97-AF65-F5344CB8AC3E}">
        <p14:creationId xmlns:p14="http://schemas.microsoft.com/office/powerpoint/2010/main" val="2569151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505152"/>
            <a:ext cx="7543800" cy="1051561"/>
          </a:xfrm>
        </p:spPr>
        <p:txBody>
          <a:bodyPr/>
          <a:lstStyle/>
          <a:p>
            <a:r>
              <a:rPr lang="en-US" dirty="0"/>
              <a:t>Corpus-based chatbots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81BC683-EC69-C948-A2CA-CD0BD7DC8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128" y="2049315"/>
            <a:ext cx="7543801" cy="4023360"/>
          </a:xfrm>
        </p:spPr>
        <p:txBody>
          <a:bodyPr>
            <a:normAutofit/>
          </a:bodyPr>
          <a:lstStyle/>
          <a:p>
            <a:pPr marL="460375" indent="-230188">
              <a:buFont typeface="Wingdings" pitchFamily="2" charset="2"/>
              <a:buChar char="§"/>
            </a:pPr>
            <a:r>
              <a:rPr lang="en-US" sz="2200" dirty="0"/>
              <a:t> Mine conversations of human chats or mine the human sides of human-machine chats</a:t>
            </a:r>
          </a:p>
          <a:p>
            <a:pPr marL="635000" indent="-404813">
              <a:buFont typeface="Wingdings" pitchFamily="2" charset="2"/>
              <a:buChar char="§"/>
            </a:pPr>
            <a:r>
              <a:rPr lang="en-US" sz="2200" dirty="0"/>
              <a:t>Data-intensive: Large conversational corpora</a:t>
            </a:r>
          </a:p>
          <a:p>
            <a:pPr marL="927608" lvl="1" indent="-404813">
              <a:buFont typeface="Wingdings" pitchFamily="2" charset="2"/>
              <a:buChar char="§"/>
            </a:pPr>
            <a:r>
              <a:rPr lang="en-US" sz="2200" dirty="0"/>
              <a:t>Microblogs: Twitter or Weibo</a:t>
            </a:r>
          </a:p>
          <a:p>
            <a:pPr marL="927608" lvl="1" indent="-404813">
              <a:buFont typeface="Wingdings" pitchFamily="2" charset="2"/>
              <a:buChar char="§"/>
            </a:pPr>
            <a:r>
              <a:rPr lang="en-US" sz="2200" dirty="0"/>
              <a:t>Movie Dialogs</a:t>
            </a:r>
          </a:p>
          <a:p>
            <a:pPr marL="927608" lvl="1" indent="-404813">
              <a:buFont typeface="Wingdings" pitchFamily="2" charset="2"/>
              <a:buChar char="§"/>
            </a:pPr>
            <a:r>
              <a:rPr lang="en-US" sz="2200" dirty="0"/>
              <a:t>Telephone, Conversations</a:t>
            </a:r>
          </a:p>
          <a:p>
            <a:pPr marL="635000" indent="-404813">
              <a:buFont typeface="Wingdings" pitchFamily="2" charset="2"/>
              <a:buChar char="§"/>
            </a:pPr>
            <a:r>
              <a:rPr lang="en-US" sz="2200" dirty="0" err="1"/>
              <a:t>CleverBot</a:t>
            </a:r>
            <a:r>
              <a:rPr lang="en-US" sz="2200" dirty="0"/>
              <a:t>, Microsoft </a:t>
            </a:r>
            <a:r>
              <a:rPr lang="en-US" sz="2200" dirty="0" err="1"/>
              <a:t>XiaoIce</a:t>
            </a:r>
            <a:r>
              <a:rPr lang="en-US" sz="2200" dirty="0"/>
              <a:t> </a:t>
            </a:r>
          </a:p>
          <a:p>
            <a:pPr marL="522795" lvl="1" indent="0">
              <a:buNone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  <a:p>
            <a:pPr marL="635000" indent="-404813">
              <a:buFont typeface="Wingdings" pitchFamily="2" charset="2"/>
              <a:buChar char="§"/>
            </a:pPr>
            <a:endParaRPr lang="en-US" sz="2200" dirty="0"/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>
              <a:ea typeface="ＭＳ Ｐゴシック" pitchFamily="-84" charset="-128"/>
              <a:cs typeface="ＭＳ Ｐゴシック" pitchFamily="-84" charset="-128"/>
            </a:endParaRPr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9145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412364"/>
            <a:ext cx="7543800" cy="1051561"/>
          </a:xfrm>
        </p:spPr>
        <p:txBody>
          <a:bodyPr/>
          <a:lstStyle/>
          <a:p>
            <a:r>
              <a:rPr lang="en-US" dirty="0"/>
              <a:t>Two Main Architectures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13D498F-FEA5-D34C-8513-297F76244CA7}"/>
              </a:ext>
            </a:extLst>
          </p:cNvPr>
          <p:cNvSpPr txBox="1">
            <a:spLocks/>
          </p:cNvSpPr>
          <p:nvPr/>
        </p:nvSpPr>
        <p:spPr>
          <a:xfrm>
            <a:off x="800099" y="1905000"/>
            <a:ext cx="7543801" cy="402336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200" dirty="0"/>
              <a:t>Information Retrieval</a:t>
            </a:r>
          </a:p>
          <a:p>
            <a:pPr marL="457200" indent="-457200">
              <a:buFont typeface="+mj-lt"/>
              <a:buAutoNum type="arabicPeriod"/>
            </a:pPr>
            <a:endParaRPr lang="en-US" sz="2200" dirty="0"/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Machine Learned Sequence Transduction</a:t>
            </a:r>
            <a:endParaRPr lang="en-US" sz="2200" dirty="0">
              <a:ea typeface="ＭＳ Ｐゴシック" pitchFamily="-84" charset="-128"/>
              <a:cs typeface="ＭＳ Ｐゴシック" pitchFamily="-84" charset="-128"/>
            </a:endParaRPr>
          </a:p>
          <a:p>
            <a:pPr marL="749808" lvl="1" indent="-457200">
              <a:buFont typeface="Wingdings" pitchFamily="2" charset="2"/>
              <a:buChar char="§"/>
            </a:pPr>
            <a:endParaRPr lang="en-US" sz="2200" dirty="0"/>
          </a:p>
          <a:p>
            <a:pPr marL="749808" lvl="1" indent="-457200">
              <a:buFont typeface="Wingdings" pitchFamily="2" charset="2"/>
              <a:buChar char="§"/>
            </a:pPr>
            <a:endParaRPr lang="en-US" sz="2200" dirty="0"/>
          </a:p>
          <a:p>
            <a:pPr marL="292608" lvl="1" indent="0">
              <a:buNone/>
            </a:pPr>
            <a:r>
              <a:rPr lang="en-US" sz="2200" dirty="0"/>
              <a:t>- Focus on generating a single response turn that is appropriate given the user’s immediately previous utterance or two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27793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228600"/>
            <a:ext cx="7543800" cy="1280161"/>
          </a:xfrm>
        </p:spPr>
        <p:txBody>
          <a:bodyPr>
            <a:normAutofit fontScale="90000"/>
          </a:bodyPr>
          <a:lstStyle/>
          <a:p>
            <a:r>
              <a:rPr lang="en-US" dirty="0"/>
              <a:t>Two IR-based Chatbot Architectures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F98B7AC-E48B-6944-9477-E50E71BD4654}"/>
              </a:ext>
            </a:extLst>
          </p:cNvPr>
          <p:cNvSpPr txBox="1">
            <a:spLocks/>
          </p:cNvSpPr>
          <p:nvPr/>
        </p:nvSpPr>
        <p:spPr>
          <a:xfrm>
            <a:off x="1066800" y="1981200"/>
            <a:ext cx="7543801" cy="402336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2400" dirty="0"/>
              <a:t>Return the response to the most similar turn </a:t>
            </a:r>
          </a:p>
          <a:p>
            <a:pPr marL="628650" lvl="1" indent="-47625">
              <a:buFont typeface="Wingdings" pitchFamily="2" charset="2"/>
              <a:buChar char="§"/>
            </a:pPr>
            <a:r>
              <a:rPr lang="en-US" sz="2000" dirty="0"/>
              <a:t>	Given user query (q), find a similar turn t in corpus C</a:t>
            </a:r>
          </a:p>
          <a:p>
            <a:pPr marL="628650" lvl="1" indent="-47625">
              <a:buFont typeface="Wingdings" pitchFamily="2" charset="2"/>
              <a:buChar char="§"/>
            </a:pPr>
            <a:r>
              <a:rPr lang="en-US" sz="2000" dirty="0"/>
              <a:t>    Return the human response to t in C </a:t>
            </a:r>
          </a:p>
          <a:p>
            <a:pPr marL="628650" lvl="1" indent="-47625">
              <a:buFont typeface="Wingdings" pitchFamily="2" charset="2"/>
              <a:buChar char="§"/>
            </a:pPr>
            <a:endParaRPr lang="en-US" sz="2000" dirty="0"/>
          </a:p>
          <a:p>
            <a:pPr marL="628650" lvl="1" indent="-47625">
              <a:buFont typeface="Wingdings" pitchFamily="2" charset="2"/>
              <a:buChar char="§"/>
            </a:pPr>
            <a:endParaRPr lang="en-US" sz="2000" dirty="0"/>
          </a:p>
          <a:p>
            <a:pPr marL="628650" lvl="1" indent="-47625">
              <a:buFont typeface="Wingdings" pitchFamily="2" charset="2"/>
              <a:buChar char="§"/>
            </a:pPr>
            <a:endParaRPr lang="en-US" sz="2000" dirty="0"/>
          </a:p>
          <a:p>
            <a:pPr marL="628650" lvl="1" indent="-47625">
              <a:buFont typeface="Wingdings" pitchFamily="2" charset="2"/>
              <a:buChar char="§"/>
            </a:pPr>
            <a:endParaRPr lang="en-US" dirty="0"/>
          </a:p>
          <a:p>
            <a:pPr marL="514350" indent="-514350">
              <a:buFont typeface="+mj-lt"/>
              <a:buAutoNum type="arabicPeriod" startAt="2"/>
            </a:pPr>
            <a:r>
              <a:rPr lang="en-US" sz="2400" dirty="0"/>
              <a:t>Return the most similar turn </a:t>
            </a:r>
          </a:p>
          <a:p>
            <a:pPr marL="749808" lvl="1" indent="-457200">
              <a:buFont typeface="Wingdings" pitchFamily="2" charset="2"/>
              <a:buChar char="§"/>
            </a:pPr>
            <a:endParaRPr lang="en-US" sz="2000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9ADAB99-FB25-EF4E-953C-D0A4CBF91E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3189275"/>
            <a:ext cx="3710756" cy="8181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58F30E3-2523-094C-A416-F1C076C4EA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5130647"/>
            <a:ext cx="2362200" cy="87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802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228600"/>
            <a:ext cx="7543800" cy="1127761"/>
          </a:xfrm>
        </p:spPr>
        <p:txBody>
          <a:bodyPr/>
          <a:lstStyle/>
          <a:p>
            <a:r>
              <a:rPr lang="en-US" dirty="0"/>
              <a:t>IR-based Models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CEEFB68-F6CE-314A-A93A-C11AA68EB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1" y="1600200"/>
            <a:ext cx="7543800" cy="5029200"/>
          </a:xfrm>
        </p:spPr>
        <p:txBody>
          <a:bodyPr>
            <a:normAutofit/>
          </a:bodyPr>
          <a:lstStyle/>
          <a:p>
            <a:pPr marL="460375" indent="-230188">
              <a:buFont typeface="Wingdings" pitchFamily="2" charset="2"/>
              <a:buChar char="§"/>
            </a:pPr>
            <a:r>
              <a:rPr lang="en-US" sz="2200" dirty="0"/>
              <a:t> Can use more features than just words in query q</a:t>
            </a:r>
            <a:br>
              <a:rPr lang="en-US" sz="2200" dirty="0"/>
            </a:b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r>
              <a:rPr lang="en-US" sz="2200" dirty="0"/>
              <a:t>User features - Information about the user or sentiment</a:t>
            </a:r>
          </a:p>
          <a:p>
            <a:pPr marL="927608" lvl="1" indent="-404813">
              <a:buFont typeface="Wingdings" pitchFamily="2" charset="2"/>
              <a:buChar char="§"/>
            </a:pPr>
            <a:r>
              <a:rPr lang="en-US" sz="2200" dirty="0"/>
              <a:t>Prior turns – Use conversation so far</a:t>
            </a:r>
          </a:p>
          <a:p>
            <a:pPr marL="927608" lvl="1" indent="-404813">
              <a:buFont typeface="Wingdings" pitchFamily="2" charset="2"/>
              <a:buChar char="§"/>
            </a:pPr>
            <a:r>
              <a:rPr lang="en-US" sz="2200" dirty="0"/>
              <a:t>Narrative (non-dialogue) text</a:t>
            </a:r>
          </a:p>
          <a:p>
            <a:pPr marL="1110488" lvl="2" indent="-404813">
              <a:buFont typeface="Arial" panose="020B0604020202020204" pitchFamily="34" charset="0"/>
              <a:buChar char="•"/>
            </a:pPr>
            <a:r>
              <a:rPr lang="en-US" sz="2200" dirty="0"/>
              <a:t>COBOT chatbot (Isbell et al., 2000) : </a:t>
            </a:r>
          </a:p>
          <a:p>
            <a:pPr marL="1293368" lvl="3" indent="-404813">
              <a:buFont typeface="Arial" panose="020B0604020202020204" pitchFamily="34" charset="0"/>
              <a:buChar char="•"/>
            </a:pPr>
            <a:r>
              <a:rPr lang="en-US" sz="2200" dirty="0"/>
              <a:t>Generate responses by selecting sentences from the Unabomber Manifesto by Theodore Kaczynski, articles on alien abduction, the scripts of “The Big Lebowski” and “Planet of the Apes”</a:t>
            </a:r>
          </a:p>
          <a:p>
            <a:pPr marL="1293368" lvl="3" indent="-404813">
              <a:buFont typeface="Arial" panose="020B0604020202020204" pitchFamily="34" charset="0"/>
              <a:buChar char="•"/>
            </a:pPr>
            <a:r>
              <a:rPr lang="en-US" sz="2200" dirty="0"/>
              <a:t>Wikipedia Text</a:t>
            </a:r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  <a:p>
            <a:pPr marL="635000" indent="-404813">
              <a:buFont typeface="Wingdings" pitchFamily="2" charset="2"/>
              <a:buChar char="§"/>
            </a:pPr>
            <a:endParaRPr lang="en-US" sz="2200" dirty="0"/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>
              <a:ea typeface="ＭＳ Ｐゴシック" pitchFamily="-84" charset="-128"/>
              <a:cs typeface="ＭＳ Ｐゴシック" pitchFamily="-84" charset="-128"/>
            </a:endParaRPr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16237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473584"/>
            <a:ext cx="7543800" cy="911598"/>
          </a:xfrm>
        </p:spPr>
        <p:txBody>
          <a:bodyPr/>
          <a:lstStyle/>
          <a:p>
            <a:r>
              <a:rPr lang="en-US" dirty="0"/>
              <a:t>Neural Chatbots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EA0306E-9F96-C742-BAD9-7F7E275B4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1" y="1600200"/>
            <a:ext cx="7543800" cy="5029200"/>
          </a:xfrm>
        </p:spPr>
        <p:txBody>
          <a:bodyPr>
            <a:normAutofit/>
          </a:bodyPr>
          <a:lstStyle/>
          <a:p>
            <a:pPr marL="460375" indent="-230188">
              <a:buFont typeface="Wingdings" pitchFamily="2" charset="2"/>
              <a:buChar char="§"/>
            </a:pPr>
            <a:r>
              <a:rPr lang="en-US" sz="2200" dirty="0"/>
              <a:t> Think of response generation as a task of transducing from the user’s prior turn to the system’s turn</a:t>
            </a:r>
          </a:p>
          <a:p>
            <a:pPr marL="460375" indent="-230188">
              <a:buFont typeface="Wingdings" pitchFamily="2" charset="2"/>
              <a:buChar char="§"/>
            </a:pPr>
            <a:r>
              <a:rPr lang="en-US" sz="2200" dirty="0"/>
              <a:t>Response generation using encoder-decoder models</a:t>
            </a:r>
          </a:p>
          <a:p>
            <a:pPr marL="460375" indent="-230188">
              <a:buFont typeface="Wingdings" pitchFamily="2" charset="2"/>
              <a:buChar char="§"/>
            </a:pPr>
            <a:endParaRPr lang="en-US" sz="2200" dirty="0"/>
          </a:p>
          <a:p>
            <a:pPr marL="460375" indent="-230188">
              <a:buFont typeface="Wingdings" pitchFamily="2" charset="2"/>
              <a:buChar char="§"/>
            </a:pPr>
            <a:endParaRPr lang="en-US" sz="2200" dirty="0"/>
          </a:p>
          <a:p>
            <a:pPr marL="460375" indent="-230188">
              <a:buFont typeface="Wingdings" pitchFamily="2" charset="2"/>
              <a:buChar char="§"/>
            </a:pPr>
            <a:endParaRPr lang="en-US" sz="2200" dirty="0"/>
          </a:p>
          <a:p>
            <a:pPr marL="460375" indent="-230188">
              <a:buFont typeface="Wingdings" pitchFamily="2" charset="2"/>
              <a:buChar char="§"/>
            </a:pPr>
            <a:endParaRPr lang="en-US" sz="2200" dirty="0"/>
          </a:p>
          <a:p>
            <a:pPr marL="230187" indent="0">
              <a:buNone/>
            </a:pPr>
            <a:endParaRPr lang="en-US" sz="2200" dirty="0"/>
          </a:p>
          <a:p>
            <a:pPr marL="460375" indent="-230188">
              <a:buFont typeface="Wingdings" pitchFamily="2" charset="2"/>
              <a:buChar char="§"/>
            </a:pPr>
            <a:r>
              <a:rPr lang="en-US" sz="2200" dirty="0"/>
              <a:t>Train a deep neural network </a:t>
            </a:r>
          </a:p>
          <a:p>
            <a:pPr marL="752983" lvl="1" indent="-230188">
              <a:buFont typeface="Wingdings" pitchFamily="2" charset="2"/>
              <a:buChar char="§"/>
            </a:pPr>
            <a:r>
              <a:rPr lang="en-US" sz="2000" dirty="0"/>
              <a:t>Map from user1 turn to user2 response</a:t>
            </a:r>
          </a:p>
          <a:p>
            <a:pPr marL="460375" indent="-230188">
              <a:buFont typeface="Wingdings" pitchFamily="2" charset="2"/>
              <a:buChar char="§"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  <a:p>
            <a:pPr marL="635000" indent="-404813">
              <a:buFont typeface="Wingdings" pitchFamily="2" charset="2"/>
              <a:buChar char="§"/>
            </a:pPr>
            <a:endParaRPr lang="en-US" sz="2200" dirty="0"/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>
              <a:ea typeface="ＭＳ Ｐゴシック" pitchFamily="-84" charset="-128"/>
              <a:cs typeface="ＭＳ Ｐゴシック" pitchFamily="-84" charset="-128"/>
            </a:endParaRPr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D4E7A2-F267-7748-ABBF-DCE59B8BC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971800"/>
            <a:ext cx="7513882" cy="203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761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381000"/>
            <a:ext cx="7543800" cy="1450757"/>
          </a:xfrm>
        </p:spPr>
        <p:txBody>
          <a:bodyPr/>
          <a:lstStyle/>
          <a:p>
            <a:r>
              <a:rPr lang="en-US" dirty="0"/>
              <a:t>Conversational Agents</a:t>
            </a:r>
            <a:br>
              <a:rPr lang="en-US" dirty="0"/>
            </a:br>
            <a:r>
              <a:rPr lang="en-US" dirty="0"/>
              <a:t>aka Dialogue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2286000"/>
            <a:ext cx="7543801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Digital Assistants </a:t>
            </a:r>
          </a:p>
          <a:p>
            <a:pPr marL="0" indent="0">
              <a:buNone/>
            </a:pPr>
            <a:r>
              <a:rPr lang="en-US" sz="2200" dirty="0"/>
              <a:t>	(Siri, Alexa, Cortana, Google Home)</a:t>
            </a:r>
          </a:p>
          <a:p>
            <a:pPr marL="0" indent="0">
              <a:buNone/>
            </a:pPr>
            <a:r>
              <a:rPr lang="en-US" sz="2200" dirty="0"/>
              <a:t>Answering questions on corporate websites </a:t>
            </a:r>
          </a:p>
          <a:p>
            <a:pPr marL="0" indent="0">
              <a:buNone/>
            </a:pPr>
            <a:r>
              <a:rPr lang="en-US" sz="2200" dirty="0"/>
              <a:t>Communicating with robots</a:t>
            </a:r>
          </a:p>
          <a:p>
            <a:pPr marL="0" indent="0">
              <a:buNone/>
            </a:pPr>
            <a:r>
              <a:rPr lang="en-US" sz="2200" dirty="0"/>
              <a:t>Chatting for fun</a:t>
            </a:r>
          </a:p>
          <a:p>
            <a:pPr marL="0" indent="0">
              <a:buNone/>
            </a:pPr>
            <a:r>
              <a:rPr lang="en-US" sz="2200" dirty="0"/>
              <a:t>Clinical uses</a:t>
            </a:r>
          </a:p>
          <a:p>
            <a:pPr marL="0" indent="0">
              <a:buNone/>
            </a:pP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117937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27DCED3D-2BA3-8340-AEB0-2F14C5585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228600"/>
            <a:ext cx="7543800" cy="975361"/>
          </a:xfrm>
        </p:spPr>
        <p:txBody>
          <a:bodyPr/>
          <a:lstStyle/>
          <a:p>
            <a:r>
              <a:rPr lang="en-US" dirty="0"/>
              <a:t>Seq2seq Architecture</a:t>
            </a:r>
          </a:p>
        </p:txBody>
      </p:sp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id="{69460E56-FF53-204B-8F89-9DD84E90886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33" y="1600200"/>
            <a:ext cx="8881696" cy="4419600"/>
          </a:xfrm>
        </p:spPr>
      </p:pic>
    </p:spTree>
    <p:extLst>
      <p:ext uri="{BB962C8B-B14F-4D97-AF65-F5344CB8AC3E}">
        <p14:creationId xmlns:p14="http://schemas.microsoft.com/office/powerpoint/2010/main" val="11542268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381000"/>
            <a:ext cx="7543800" cy="1450757"/>
          </a:xfrm>
        </p:spPr>
        <p:txBody>
          <a:bodyPr/>
          <a:lstStyle/>
          <a:p>
            <a:r>
              <a:rPr lang="en-US" dirty="0"/>
              <a:t>Sample Responses:</a:t>
            </a:r>
            <a:br>
              <a:rPr lang="en-US" dirty="0"/>
            </a:br>
            <a:r>
              <a:rPr lang="en-US" dirty="0"/>
              <a:t>		SEQ2SEQ Model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CBD5DD2B-08FC-914E-8F0B-38985A933376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159726"/>
            <a:ext cx="8610600" cy="2960914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8A44A68-FBC5-1B43-9D7B-AE8FC0EAF566}"/>
              </a:ext>
            </a:extLst>
          </p:cNvPr>
          <p:cNvSpPr/>
          <p:nvPr/>
        </p:nvSpPr>
        <p:spPr>
          <a:xfrm>
            <a:off x="1485900" y="5263943"/>
            <a:ext cx="6172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Responses that are harder to distinguish from human responses</a:t>
            </a:r>
          </a:p>
        </p:txBody>
      </p:sp>
    </p:spTree>
    <p:extLst>
      <p:ext uri="{BB962C8B-B14F-4D97-AF65-F5344CB8AC3E}">
        <p14:creationId xmlns:p14="http://schemas.microsoft.com/office/powerpoint/2010/main" val="6976528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2CC2F2E-6C6A-0F45-8055-0643E7AAA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04800"/>
            <a:ext cx="7543800" cy="975361"/>
          </a:xfrm>
        </p:spPr>
        <p:txBody>
          <a:bodyPr/>
          <a:lstStyle/>
          <a:p>
            <a:r>
              <a:rPr lang="en-US" dirty="0"/>
              <a:t>Chatbots: Pros and cons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5EE58B8-6E22-B748-8D42-DEE117C4FA0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876800"/>
          </a:xfrm>
        </p:spPr>
        <p:txBody>
          <a:bodyPr>
            <a:normAutofit/>
          </a:bodyPr>
          <a:lstStyle/>
          <a:p>
            <a:r>
              <a:rPr lang="en-US" dirty="0"/>
              <a:t>Pros:</a:t>
            </a:r>
          </a:p>
          <a:p>
            <a:pPr marL="382588" lvl="1" indent="366713">
              <a:buFont typeface="Wingdings" pitchFamily="2" charset="2"/>
              <a:buChar char="§"/>
            </a:pPr>
            <a:r>
              <a:rPr lang="en-US" sz="2000" dirty="0"/>
              <a:t>Fun</a:t>
            </a:r>
          </a:p>
          <a:p>
            <a:pPr marL="382588" lvl="1" indent="366713">
              <a:buFont typeface="Wingdings" pitchFamily="2" charset="2"/>
              <a:buChar char="§"/>
            </a:pPr>
            <a:r>
              <a:rPr lang="en-US" sz="2000" dirty="0"/>
              <a:t>Applications to counseling</a:t>
            </a:r>
          </a:p>
          <a:p>
            <a:pPr marL="382588" lvl="1" indent="366713">
              <a:buFont typeface="Wingdings" pitchFamily="2" charset="2"/>
              <a:buChar char="§"/>
            </a:pPr>
            <a:r>
              <a:rPr lang="en-US" sz="2000" dirty="0"/>
              <a:t>Good for narrow, scriptable applications</a:t>
            </a:r>
          </a:p>
          <a:p>
            <a:r>
              <a:rPr lang="en-US" dirty="0"/>
              <a:t>Cons:</a:t>
            </a:r>
          </a:p>
          <a:p>
            <a:pPr marL="749300" lvl="1" indent="-346075">
              <a:buFont typeface="Wingdings" pitchFamily="2" charset="2"/>
              <a:buChar char="§"/>
            </a:pPr>
            <a:r>
              <a:rPr lang="en-US" sz="2000" dirty="0"/>
              <a:t>They don't really understand</a:t>
            </a:r>
          </a:p>
          <a:p>
            <a:pPr marL="749300" lvl="1" indent="-346075">
              <a:buFont typeface="Wingdings" pitchFamily="2" charset="2"/>
              <a:buChar char="§"/>
            </a:pPr>
            <a:r>
              <a:rPr lang="en-US" sz="2000" dirty="0"/>
              <a:t>Rule-based chatbots are expensive and brittle</a:t>
            </a:r>
          </a:p>
          <a:p>
            <a:pPr marL="749300" lvl="1" indent="-346075">
              <a:buFont typeface="Wingdings" pitchFamily="2" charset="2"/>
              <a:buChar char="§"/>
            </a:pPr>
            <a:r>
              <a:rPr lang="en-US" sz="2000" dirty="0"/>
              <a:t>IR-based chatbots can only mirror training data</a:t>
            </a:r>
          </a:p>
          <a:p>
            <a:pPr marL="932180" lvl="3" indent="-346075">
              <a:buFont typeface="Wingdings" pitchFamily="2" charset="2"/>
              <a:buChar char="§"/>
            </a:pPr>
            <a:r>
              <a:rPr lang="en-US" sz="2000" dirty="0"/>
              <a:t>The case of Microsoft Tay</a:t>
            </a:r>
          </a:p>
          <a:p>
            <a:pPr marL="1099492" lvl="5" indent="-346075">
              <a:buFont typeface="Wingdings" pitchFamily="2" charset="2"/>
              <a:buChar char="§"/>
            </a:pPr>
            <a:r>
              <a:rPr lang="en-US" sz="2000" dirty="0"/>
              <a:t>(or, Garbage-in, Garbage-out)</a:t>
            </a:r>
            <a:br>
              <a:rPr lang="en-US" sz="2000" dirty="0"/>
            </a:br>
            <a:endParaRPr lang="en-US" dirty="0"/>
          </a:p>
          <a:p>
            <a:pPr marL="403225" indent="0">
              <a:buNone/>
            </a:pPr>
            <a:r>
              <a:rPr lang="en-US" dirty="0"/>
              <a:t>The future: combining chatbots with frame-based agents</a:t>
            </a:r>
          </a:p>
        </p:txBody>
      </p:sp>
    </p:spTree>
    <p:extLst>
      <p:ext uri="{BB962C8B-B14F-4D97-AF65-F5344CB8AC3E}">
        <p14:creationId xmlns:p14="http://schemas.microsoft.com/office/powerpoint/2010/main" val="12990550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0954" y="381000"/>
            <a:ext cx="7953103" cy="1403249"/>
          </a:xfrm>
        </p:spPr>
        <p:txBody>
          <a:bodyPr>
            <a:normAutofit/>
          </a:bodyPr>
          <a:lstStyle/>
          <a:p>
            <a:r>
              <a:rPr lang="en-US" dirty="0"/>
              <a:t>Part II: Frame-based Dialogue Systems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61C125-82F1-754A-AFFC-2116225B2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954" y="2209800"/>
            <a:ext cx="7543800" cy="3894129"/>
          </a:xfrm>
        </p:spPr>
        <p:txBody>
          <a:bodyPr>
            <a:normAutofit/>
          </a:bodyPr>
          <a:lstStyle/>
          <a:p>
            <a:pPr marL="460375" indent="-230188">
              <a:buFont typeface="Wingdings" pitchFamily="2" charset="2"/>
              <a:buChar char="§"/>
            </a:pPr>
            <a:r>
              <a:rPr lang="en-US" sz="2200" dirty="0"/>
              <a:t> Task-based Dialogue Agents</a:t>
            </a:r>
          </a:p>
          <a:p>
            <a:pPr marL="576263" indent="-346075">
              <a:buFont typeface="Wingdings" pitchFamily="2" charset="2"/>
              <a:buChar char="§"/>
            </a:pPr>
            <a:r>
              <a:rPr lang="en-US" sz="2200" dirty="0"/>
              <a:t>Based on “Domain Ontology”</a:t>
            </a:r>
          </a:p>
          <a:p>
            <a:pPr marL="1211263" lvl="1" indent="-403225">
              <a:buFont typeface="Wingdings" pitchFamily="2" charset="2"/>
              <a:buChar char="§"/>
            </a:pPr>
            <a:r>
              <a:rPr lang="en-US" sz="2200" dirty="0"/>
              <a:t>A set of “Frames”</a:t>
            </a:r>
          </a:p>
          <a:p>
            <a:pPr marL="576263" indent="-346075">
              <a:buFont typeface="Wingdings" pitchFamily="2" charset="2"/>
              <a:buChar char="§"/>
            </a:pPr>
            <a:r>
              <a:rPr lang="en-US" sz="2200" dirty="0"/>
              <a:t>Frame:</a:t>
            </a:r>
          </a:p>
          <a:p>
            <a:pPr marL="1154113" lvl="1" indent="-346075">
              <a:buFont typeface="Wingdings" pitchFamily="2" charset="2"/>
              <a:buChar char="§"/>
            </a:pPr>
            <a:r>
              <a:rPr lang="en-US" sz="2200" dirty="0"/>
              <a:t>A knowledge structure representing user intentions</a:t>
            </a:r>
          </a:p>
          <a:p>
            <a:pPr marL="1154113" lvl="1" indent="-346075">
              <a:buFont typeface="Wingdings" pitchFamily="2" charset="2"/>
              <a:buChar char="§"/>
            </a:pPr>
            <a:r>
              <a:rPr lang="en-US" sz="2200" dirty="0"/>
              <a:t>A collection of “slots”</a:t>
            </a:r>
          </a:p>
          <a:p>
            <a:pPr marL="1154113" lvl="1" indent="-346075">
              <a:buFont typeface="Wingdings" pitchFamily="2" charset="2"/>
              <a:buChar char="§"/>
            </a:pPr>
            <a:r>
              <a:rPr lang="en-US" sz="2200" dirty="0"/>
              <a:t>Each ”slot” having a set of “values”</a:t>
            </a:r>
          </a:p>
          <a:p>
            <a:pPr marL="752983" lvl="1" indent="-230188">
              <a:buFont typeface="Wingdings" pitchFamily="2" charset="2"/>
              <a:buChar char="§"/>
            </a:pPr>
            <a:endParaRPr lang="en-US" sz="2200" dirty="0"/>
          </a:p>
          <a:p>
            <a:pPr marL="460375" indent="-230188">
              <a:buFont typeface="Wingdings" pitchFamily="2" charset="2"/>
              <a:buChar char="§"/>
            </a:pPr>
            <a:endParaRPr lang="en-US" sz="2200" dirty="0"/>
          </a:p>
          <a:p>
            <a:pPr marL="2236788" indent="-2006600">
              <a:buFont typeface="Wingdings" pitchFamily="2" charset="2"/>
              <a:buChar char="§"/>
            </a:pPr>
            <a:endParaRPr lang="en-US" sz="2200" dirty="0"/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>
              <a:ea typeface="ＭＳ Ｐゴシック" pitchFamily="-84" charset="-128"/>
              <a:cs typeface="ＭＳ Ｐゴシック" pitchFamily="-84" charset="-128"/>
            </a:endParaRPr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8594701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507327"/>
            <a:ext cx="7543800" cy="830890"/>
          </a:xfrm>
        </p:spPr>
        <p:txBody>
          <a:bodyPr>
            <a:normAutofit/>
          </a:bodyPr>
          <a:lstStyle/>
          <a:p>
            <a:r>
              <a:rPr lang="en-US" sz="3400" dirty="0"/>
              <a:t>Example: Travel Domain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61C125-82F1-754A-AFFC-2116225B2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1" y="3200400"/>
            <a:ext cx="7204528" cy="3150273"/>
          </a:xfrm>
        </p:spPr>
        <p:txBody>
          <a:bodyPr>
            <a:noAutofit/>
          </a:bodyPr>
          <a:lstStyle/>
          <a:p>
            <a:pPr marL="319088" lvl="1" indent="0">
              <a:buNone/>
            </a:pPr>
            <a:endParaRPr lang="en-US" sz="2000" b="1" dirty="0"/>
          </a:p>
          <a:p>
            <a:pPr marL="319088" lvl="1" indent="0">
              <a:buNone/>
            </a:pPr>
            <a:r>
              <a:rPr lang="en-US" sz="2000" b="1" dirty="0">
                <a:solidFill>
                  <a:srgbClr val="008000"/>
                </a:solidFill>
              </a:rPr>
              <a:t>Slot		Type	Question</a:t>
            </a:r>
          </a:p>
          <a:p>
            <a:pPr marL="319088" lvl="1" indent="0">
              <a:buNone/>
            </a:pPr>
            <a:r>
              <a:rPr lang="en-US" sz="2000" dirty="0">
                <a:solidFill>
                  <a:srgbClr val="008000"/>
                </a:solidFill>
              </a:rPr>
              <a:t>ORIGIN	city	What city are you leaving from?</a:t>
            </a:r>
          </a:p>
          <a:p>
            <a:pPr marL="319088" lvl="1" indent="0">
              <a:buNone/>
            </a:pPr>
            <a:r>
              <a:rPr lang="en-US" sz="2000" dirty="0">
                <a:solidFill>
                  <a:srgbClr val="008000"/>
                </a:solidFill>
              </a:rPr>
              <a:t>DEST		city	Where are you going?</a:t>
            </a:r>
          </a:p>
          <a:p>
            <a:pPr marL="319088" lvl="1" indent="0">
              <a:buNone/>
            </a:pPr>
            <a:r>
              <a:rPr lang="en-US" sz="2000" dirty="0">
                <a:solidFill>
                  <a:srgbClr val="008000"/>
                </a:solidFill>
              </a:rPr>
              <a:t>DEP DATE 	date	What day would you like to leave?</a:t>
            </a:r>
          </a:p>
          <a:p>
            <a:pPr marL="319088" lvl="1" indent="0">
              <a:buNone/>
            </a:pPr>
            <a:r>
              <a:rPr lang="en-US" sz="2000" dirty="0">
                <a:solidFill>
                  <a:srgbClr val="008000"/>
                </a:solidFill>
              </a:rPr>
              <a:t>DEP TIME 	time	What time would you like to leave?</a:t>
            </a:r>
          </a:p>
          <a:p>
            <a:pPr marL="319088" lvl="1" indent="0">
              <a:buNone/>
            </a:pPr>
            <a:r>
              <a:rPr lang="en-US" sz="2000" dirty="0">
                <a:solidFill>
                  <a:srgbClr val="008000"/>
                </a:solidFill>
              </a:rPr>
              <a:t>AIRLINE	line	What is your preferred airline?</a:t>
            </a:r>
          </a:p>
          <a:p>
            <a:pPr marL="752983" lvl="1" indent="-230188">
              <a:buFont typeface="Wingdings" pitchFamily="2" charset="2"/>
              <a:buChar char="§"/>
            </a:pPr>
            <a:endParaRPr lang="en-US" sz="2000" dirty="0"/>
          </a:p>
          <a:p>
            <a:pPr marL="460375" indent="-230188">
              <a:buFont typeface="Wingdings" pitchFamily="2" charset="2"/>
              <a:buChar char="§"/>
            </a:pPr>
            <a:endParaRPr lang="en-US" dirty="0"/>
          </a:p>
          <a:p>
            <a:pPr marL="2236788" indent="-2006600">
              <a:buFont typeface="Wingdings" pitchFamily="2" charset="2"/>
              <a:buChar char="§"/>
            </a:pPr>
            <a:endParaRPr lang="en-US" dirty="0"/>
          </a:p>
          <a:p>
            <a:pPr marL="1110488" lvl="2" indent="-404813">
              <a:buFont typeface="Wingdings" pitchFamily="2" charset="2"/>
              <a:buChar char="§"/>
            </a:pPr>
            <a:endParaRPr lang="en-US" sz="2000" dirty="0">
              <a:ea typeface="ＭＳ Ｐゴシック" pitchFamily="-84" charset="-128"/>
              <a:cs typeface="ＭＳ Ｐゴシック" pitchFamily="-84" charset="-128"/>
            </a:endParaRPr>
          </a:p>
          <a:p>
            <a:pPr marL="1110488" lvl="2" indent="-404813">
              <a:buFont typeface="Wingdings" pitchFamily="2" charset="2"/>
              <a:buChar char="§"/>
            </a:pPr>
            <a:endParaRPr lang="en-US" sz="20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E2D1873-4872-FE4E-B35D-C8867AE2F408}"/>
              </a:ext>
            </a:extLst>
          </p:cNvPr>
          <p:cNvSpPr txBox="1">
            <a:spLocks/>
          </p:cNvSpPr>
          <p:nvPr/>
        </p:nvSpPr>
        <p:spPr>
          <a:xfrm>
            <a:off x="800100" y="1683711"/>
            <a:ext cx="7543800" cy="151668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30187" indent="0">
              <a:buNone/>
            </a:pPr>
            <a:r>
              <a:rPr lang="en-US" sz="2200" dirty="0"/>
              <a:t>Slot : Origin City</a:t>
            </a:r>
          </a:p>
          <a:p>
            <a:pPr marL="230187" indent="0">
              <a:buNone/>
            </a:pPr>
            <a:r>
              <a:rPr lang="en-US" sz="2200" dirty="0"/>
              <a:t>Type : City</a:t>
            </a:r>
          </a:p>
          <a:p>
            <a:pPr marL="230187" indent="0">
              <a:buNone/>
            </a:pPr>
            <a:r>
              <a:rPr lang="en-US" sz="2200" dirty="0"/>
              <a:t>Value : San Francisco</a:t>
            </a:r>
          </a:p>
          <a:p>
            <a:pPr marL="752983" lvl="1" indent="-230188">
              <a:buFont typeface="Wingdings" pitchFamily="2" charset="2"/>
              <a:buChar char="§"/>
            </a:pPr>
            <a:endParaRPr lang="en-US" sz="2200" dirty="0"/>
          </a:p>
          <a:p>
            <a:pPr marL="460375" indent="-230188">
              <a:buFont typeface="Wingdings" pitchFamily="2" charset="2"/>
              <a:buChar char="§"/>
            </a:pPr>
            <a:endParaRPr lang="en-US" sz="2200" dirty="0"/>
          </a:p>
          <a:p>
            <a:pPr marL="2236788" indent="-2006600">
              <a:buFont typeface="Wingdings" pitchFamily="2" charset="2"/>
              <a:buChar char="§"/>
            </a:pPr>
            <a:endParaRPr lang="en-US" sz="2200" dirty="0"/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>
              <a:ea typeface="ＭＳ Ｐゴシック" pitchFamily="-84" charset="-128"/>
              <a:cs typeface="ＭＳ Ｐゴシック" pitchFamily="-84" charset="-128"/>
            </a:endParaRPr>
          </a:p>
          <a:p>
            <a:pPr marL="1110488" lvl="2" indent="-404813">
              <a:buFont typeface="Wingdings" pitchFamily="2" charset="2"/>
              <a:buChar char="§"/>
            </a:pPr>
            <a:endParaRPr lang="en-US" sz="2200" dirty="0"/>
          </a:p>
          <a:p>
            <a:pPr marL="927608" lvl="1" indent="-404813">
              <a:buFont typeface="Wingdings" pitchFamily="2" charset="2"/>
              <a:buChar char="§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5283092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7543800" cy="975361"/>
          </a:xfrm>
        </p:spPr>
        <p:txBody>
          <a:bodyPr/>
          <a:lstStyle/>
          <a:p>
            <a:r>
              <a:rPr lang="en-US" dirty="0"/>
              <a:t>Frame-based Dialogue Agents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AE8101-4298-B64B-8CD9-80A3EBAD8F26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>
          <a:xfrm>
            <a:off x="533400" y="1828800"/>
            <a:ext cx="8153400" cy="4724400"/>
          </a:xfrm>
        </p:spPr>
        <p:txBody>
          <a:bodyPr>
            <a:normAutofit/>
          </a:bodyPr>
          <a:lstStyle/>
          <a:p>
            <a:pPr marL="635000" indent="-404813">
              <a:buFont typeface="Wingdings" pitchFamily="2" charset="2"/>
              <a:buChar char="§"/>
            </a:pPr>
            <a:r>
              <a:rPr lang="en-US" sz="2200" dirty="0"/>
              <a:t>Artificial Intelligence Journal, 1977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pPr marL="635000" lvl="1" indent="-434975">
              <a:buFont typeface="Wingdings" pitchFamily="2" charset="2"/>
              <a:buChar char="§"/>
            </a:pPr>
            <a:r>
              <a:rPr lang="en-US" sz="2200" dirty="0"/>
              <a:t>Still the industrial state of the art</a:t>
            </a:r>
          </a:p>
          <a:p>
            <a:pPr marL="635000" lvl="1" indent="-434975">
              <a:buFont typeface="Wingdings" pitchFamily="2" charset="2"/>
              <a:buChar char="§"/>
            </a:pPr>
            <a:r>
              <a:rPr lang="en-US" sz="2200" dirty="0"/>
              <a:t>SIRI based on GUS architecture</a:t>
            </a:r>
          </a:p>
          <a:p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49A206-9886-4F40-8194-A03188B4B1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836" y="2602245"/>
            <a:ext cx="6127528" cy="189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2330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382000" cy="975361"/>
          </a:xfrm>
        </p:spPr>
        <p:txBody>
          <a:bodyPr>
            <a:normAutofit/>
          </a:bodyPr>
          <a:lstStyle/>
          <a:p>
            <a:r>
              <a:rPr lang="en-US" dirty="0"/>
              <a:t>GUS system : An actual dialogue</a:t>
            </a:r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F280135B-894B-CF4C-B7BD-C86B53D064B3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/>
          <a:stretch>
            <a:fillRect/>
          </a:stretch>
        </p:blipFill>
        <p:spPr>
          <a:xfrm>
            <a:off x="485585" y="1314488"/>
            <a:ext cx="8172829" cy="5391112"/>
          </a:xfrm>
        </p:spPr>
      </p:pic>
    </p:spTree>
    <p:extLst>
      <p:ext uri="{BB962C8B-B14F-4D97-AF65-F5344CB8AC3E}">
        <p14:creationId xmlns:p14="http://schemas.microsoft.com/office/powerpoint/2010/main" val="6810230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39325"/>
            <a:ext cx="7543800" cy="899161"/>
          </a:xfrm>
        </p:spPr>
        <p:txBody>
          <a:bodyPr>
            <a:normAutofit/>
          </a:bodyPr>
          <a:lstStyle/>
          <a:p>
            <a:r>
              <a:rPr lang="en-US" dirty="0"/>
              <a:t>Slot types can be complex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E7ED77AC-7704-2E4E-8BE6-7C40AC1DEAA2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>
          <a:xfrm>
            <a:off x="575310" y="2072639"/>
            <a:ext cx="8229600" cy="899161"/>
          </a:xfrm>
        </p:spPr>
        <p:txBody>
          <a:bodyPr>
            <a:normAutofit/>
          </a:bodyPr>
          <a:lstStyle/>
          <a:p>
            <a:r>
              <a:rPr lang="en-US" sz="2200" dirty="0"/>
              <a:t>The type </a:t>
            </a:r>
            <a:r>
              <a:rPr lang="en-US" sz="2200" i="1" dirty="0"/>
              <a:t>DATE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451236-E0FC-C24D-A998-6961809F7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310" y="2847128"/>
            <a:ext cx="7857739" cy="151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297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Control structure for frame-based dialog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B2BD90B9-A4A6-DF4D-AE33-0585BCCE332D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>
          <a:xfrm>
            <a:off x="822960" y="2286000"/>
            <a:ext cx="7772400" cy="3276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Consider a trivial airline travel system:</a:t>
            </a:r>
            <a:br>
              <a:rPr lang="en-US" sz="2200" dirty="0"/>
            </a:br>
            <a:endParaRPr lang="en-US" sz="2200" dirty="0"/>
          </a:p>
          <a:p>
            <a:pPr marL="661988" lvl="1" indent="-342900">
              <a:buFont typeface="Wingdings" pitchFamily="2" charset="2"/>
              <a:buChar char="§"/>
            </a:pPr>
            <a:r>
              <a:rPr lang="en-US" sz="2200" dirty="0"/>
              <a:t>Ask the user for a departure city</a:t>
            </a:r>
          </a:p>
          <a:p>
            <a:pPr marL="661988" lvl="1" indent="-342900">
              <a:buFont typeface="Wingdings" pitchFamily="2" charset="2"/>
              <a:buChar char="§"/>
            </a:pPr>
            <a:r>
              <a:rPr lang="en-US" sz="2200" dirty="0"/>
              <a:t>Ask for a destination city</a:t>
            </a:r>
          </a:p>
          <a:p>
            <a:pPr marL="661988" lvl="1" indent="-342900">
              <a:buFont typeface="Wingdings" pitchFamily="2" charset="2"/>
              <a:buChar char="§"/>
            </a:pPr>
            <a:r>
              <a:rPr lang="en-US" sz="2200" dirty="0"/>
              <a:t>Ask for a time</a:t>
            </a:r>
          </a:p>
          <a:p>
            <a:pPr marL="661988" lvl="1" indent="-342900">
              <a:buFont typeface="Wingdings" pitchFamily="2" charset="2"/>
              <a:buChar char="§"/>
            </a:pPr>
            <a:r>
              <a:rPr lang="en-US" sz="2200" dirty="0"/>
              <a:t>Ask whether the trip is round-trip or not </a:t>
            </a:r>
          </a:p>
        </p:txBody>
      </p:sp>
    </p:spTree>
    <p:extLst>
      <p:ext uri="{BB962C8B-B14F-4D97-AF65-F5344CB8AC3E}">
        <p14:creationId xmlns:p14="http://schemas.microsoft.com/office/powerpoint/2010/main" val="20295648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Natural language understanding for filling slots in GUS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B43E2DA-AC42-F44F-9C8F-671DC4C5A99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22960" y="2024796"/>
            <a:ext cx="7543800" cy="361400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200" dirty="0"/>
              <a:t>Domain classification</a:t>
            </a:r>
          </a:p>
          <a:p>
            <a:pPr marL="274638" lvl="1" indent="0">
              <a:buNone/>
            </a:pPr>
            <a:r>
              <a:rPr lang="en-US" sz="2200" dirty="0"/>
              <a:t>Asking weather? Booking a flight? Programming alarm clock?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Intent Determination</a:t>
            </a:r>
          </a:p>
          <a:p>
            <a:pPr marL="274638" lvl="1" indent="0">
              <a:buNone/>
            </a:pPr>
            <a:r>
              <a:rPr lang="en-US" sz="2200" dirty="0"/>
              <a:t>Find a Movie, Show Flight, Remove Calendar </a:t>
            </a:r>
            <a:r>
              <a:rPr lang="en-US" sz="2200" dirty="0" err="1"/>
              <a:t>Appt</a:t>
            </a:r>
            <a:endParaRPr lang="en-US" sz="2200" dirty="0"/>
          </a:p>
          <a:p>
            <a:pPr marL="514350" indent="-514350">
              <a:buFont typeface="+mj-lt"/>
              <a:buAutoNum type="arabicPeriod"/>
            </a:pPr>
            <a:r>
              <a:rPr lang="en-US" sz="2200" dirty="0"/>
              <a:t>Slot Filling</a:t>
            </a:r>
          </a:p>
          <a:p>
            <a:pPr marL="274638" lvl="1" indent="0">
              <a:buNone/>
            </a:pPr>
            <a:r>
              <a:rPr lang="en-US" sz="2200" dirty="0"/>
              <a:t>Extract the actual slots and fillers</a:t>
            </a:r>
          </a:p>
        </p:txBody>
      </p:sp>
    </p:spTree>
    <p:extLst>
      <p:ext uri="{BB962C8B-B14F-4D97-AF65-F5344CB8AC3E}">
        <p14:creationId xmlns:p14="http://schemas.microsoft.com/office/powerpoint/2010/main" val="36287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Classes of Dialog Systems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6B7ABB8-B8BD-6A44-950D-565048D54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2133600"/>
            <a:ext cx="7543801" cy="402336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200" dirty="0"/>
              <a:t>Task-Oriented Dialogue Agents</a:t>
            </a:r>
          </a:p>
          <a:p>
            <a:pPr marL="749300" lvl="1" indent="-168275">
              <a:buFont typeface="Wingdings" pitchFamily="2" charset="2"/>
              <a:buChar char="§"/>
            </a:pPr>
            <a:r>
              <a:rPr lang="en-US" sz="2200" dirty="0"/>
              <a:t> Goal-Based Agents</a:t>
            </a:r>
          </a:p>
          <a:p>
            <a:pPr marL="749300" lvl="1" indent="-168275">
              <a:buFont typeface="Wingdings" pitchFamily="2" charset="2"/>
              <a:buChar char="§"/>
            </a:pPr>
            <a:r>
              <a:rPr lang="en-US" sz="2200" dirty="0"/>
              <a:t> Siri, interface with robots, booking flights or hotels</a:t>
            </a:r>
          </a:p>
          <a:p>
            <a:pPr marL="457200" indent="-457200">
              <a:buFont typeface="+mj-lt"/>
              <a:buAutoNum type="arabicPeriod"/>
            </a:pPr>
            <a:endParaRPr lang="en-US" sz="2200" dirty="0"/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Chatbots</a:t>
            </a:r>
          </a:p>
          <a:p>
            <a:pPr marL="749300" lvl="1" indent="-168275">
              <a:buFont typeface="Wingdings" pitchFamily="2" charset="2"/>
              <a:buChar char="§"/>
            </a:pPr>
            <a:r>
              <a:rPr lang="en-US" sz="2200" dirty="0"/>
              <a:t> Systems designed for extended conversations</a:t>
            </a:r>
          </a:p>
          <a:p>
            <a:pPr marL="749300" lvl="1" indent="-168275">
              <a:buFont typeface="Wingdings" pitchFamily="2" charset="2"/>
              <a:buChar char="§"/>
            </a:pPr>
            <a:r>
              <a:rPr lang="en-US" sz="2200" dirty="0"/>
              <a:t> Chatting for fun and entertainment</a:t>
            </a:r>
          </a:p>
          <a:p>
            <a:pPr marL="749300" lvl="1" indent="-168275">
              <a:buFont typeface="Wingdings" pitchFamily="2" charset="2"/>
              <a:buChar char="§"/>
            </a:pPr>
            <a:r>
              <a:rPr lang="en-US" sz="2200" dirty="0"/>
              <a:t> ELIZA (1966), PARRY (1968)</a:t>
            </a:r>
            <a:endParaRPr lang="en-US" altLang="zh-CN" sz="2200" dirty="0">
              <a:latin typeface="Calibri" charset="0"/>
              <a:ea typeface="Calibri" charset="0"/>
              <a:cs typeface="Calibri" charset="0"/>
            </a:endParaRPr>
          </a:p>
          <a:p>
            <a:pPr marL="749808" lvl="1" indent="-457200">
              <a:buFont typeface="Wingdings" pitchFamily="2" charset="2"/>
              <a:buChar char="§"/>
            </a:pP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3853658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Natural language understanding for filling slots in GUS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2D14C03-1B60-EE4C-96E2-06C4A4EDAFA6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>
          <a:xfrm>
            <a:off x="822960" y="1999396"/>
            <a:ext cx="7772400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>
                <a:latin typeface="Courier" charset="0"/>
                <a:ea typeface="Courier" charset="0"/>
                <a:cs typeface="Courier" charset="0"/>
              </a:rPr>
              <a:t>Show me morning flights from Boston to SF on Tuesday.</a:t>
            </a:r>
          </a:p>
          <a:p>
            <a:pPr marL="0" indent="0">
              <a:buNone/>
            </a:pP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3BDEE5-A2D1-9C40-8A82-EB44249021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3124200"/>
            <a:ext cx="55626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8129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Natural language understanding for filling slots in GUS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4C39913-2255-1940-AF4E-AFC63E05AA39}"/>
              </a:ext>
            </a:extLst>
          </p:cNvPr>
          <p:cNvSpPr>
            <a:spLocks noGrp="1" noChangeArrowheads="1"/>
          </p:cNvSpPr>
          <p:nvPr>
            <p:ph sz="quarter" idx="1"/>
          </p:nvPr>
        </p:nvSpPr>
        <p:spPr>
          <a:xfrm>
            <a:off x="944879" y="2133600"/>
            <a:ext cx="7741919" cy="38680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>
                <a:latin typeface="Courier" charset="0"/>
                <a:ea typeface="Courier" charset="0"/>
                <a:cs typeface="Courier" charset="0"/>
              </a:rPr>
              <a:t>Wake me tomorrow at six.</a:t>
            </a:r>
          </a:p>
          <a:p>
            <a:pPr marL="0" indent="0">
              <a:buNone/>
            </a:pPr>
            <a:endParaRPr lang="en-US" sz="2600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1D1842-7B03-3B4A-9A02-805C6B8D31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971800"/>
            <a:ext cx="6027420" cy="136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9172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457200"/>
            <a:ext cx="7543800" cy="1051561"/>
          </a:xfrm>
        </p:spPr>
        <p:txBody>
          <a:bodyPr/>
          <a:lstStyle/>
          <a:p>
            <a:r>
              <a:rPr lang="en-US" dirty="0"/>
              <a:t>Rule-based Slot-filling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C76C56-1A4A-E84C-BD22-80F154AE4C6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22960" y="1828800"/>
            <a:ext cx="7543800" cy="3810000"/>
          </a:xfrm>
        </p:spPr>
        <p:txBody>
          <a:bodyPr>
            <a:normAutofit/>
          </a:bodyPr>
          <a:lstStyle/>
          <a:p>
            <a:pPr marL="692150" indent="-404813">
              <a:buFont typeface="Wingdings" pitchFamily="2" charset="2"/>
              <a:buChar char="§"/>
            </a:pPr>
            <a:r>
              <a:rPr lang="en-US" sz="2200" dirty="0"/>
              <a:t> Semantic Grammar Rules or Regular Expressions</a:t>
            </a:r>
          </a:p>
          <a:p>
            <a:pPr marL="287337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Wake me (up) | set (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the|an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) alarm | get me up</a:t>
            </a:r>
          </a:p>
          <a:p>
            <a:pPr marL="692150" indent="-404813">
              <a:buFont typeface="Wingdings" pitchFamily="2" charset="2"/>
              <a:buChar char="§"/>
            </a:pPr>
            <a:endParaRPr lang="en-US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20A82C-1CD8-934A-A946-808ED0320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8"/>
          <a:stretch/>
        </p:blipFill>
        <p:spPr>
          <a:xfrm>
            <a:off x="800100" y="2935069"/>
            <a:ext cx="7869087" cy="20574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C716639-D34E-F445-B8FE-49DC26A06DEC}"/>
              </a:ext>
            </a:extLst>
          </p:cNvPr>
          <p:cNvSpPr/>
          <p:nvPr/>
        </p:nvSpPr>
        <p:spPr>
          <a:xfrm>
            <a:off x="1278346" y="5181600"/>
            <a:ext cx="71018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 semantic grammar parse for a user sentence, using slot names as the internal parse tree nodes</a:t>
            </a:r>
          </a:p>
        </p:txBody>
      </p:sp>
    </p:spTree>
    <p:extLst>
      <p:ext uri="{BB962C8B-B14F-4D97-AF65-F5344CB8AC3E}">
        <p14:creationId xmlns:p14="http://schemas.microsoft.com/office/powerpoint/2010/main" val="4663570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457200"/>
            <a:ext cx="7543800" cy="1051561"/>
          </a:xfrm>
        </p:spPr>
        <p:txBody>
          <a:bodyPr/>
          <a:lstStyle/>
          <a:p>
            <a:r>
              <a:rPr lang="en-US" dirty="0"/>
              <a:t>Rule Sets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C76C56-1A4A-E84C-BD22-80F154AE4C6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22960" y="2024796"/>
            <a:ext cx="7543800" cy="3614004"/>
          </a:xfrm>
        </p:spPr>
        <p:txBody>
          <a:bodyPr>
            <a:normAutofit/>
          </a:bodyPr>
          <a:lstStyle/>
          <a:p>
            <a:pPr marL="460375" indent="-460375">
              <a:buFont typeface="Wingdings" pitchFamily="2" charset="2"/>
              <a:buChar char="§"/>
            </a:pPr>
            <a:r>
              <a:rPr lang="en-US" sz="2200" dirty="0"/>
              <a:t>Collections of </a:t>
            </a:r>
            <a:r>
              <a:rPr lang="en-US" sz="2200" b="1" dirty="0"/>
              <a:t>rules </a:t>
            </a:r>
            <a:r>
              <a:rPr lang="en-US" sz="2200" dirty="0"/>
              <a:t>consisting of: </a:t>
            </a:r>
          </a:p>
          <a:p>
            <a:pPr marL="922338" lvl="1" indent="-230188">
              <a:buFont typeface="Wingdings" pitchFamily="2" charset="2"/>
              <a:buChar char="§"/>
            </a:pPr>
            <a:r>
              <a:rPr lang="en-US" sz="2200" dirty="0"/>
              <a:t>condition </a:t>
            </a:r>
          </a:p>
          <a:p>
            <a:pPr marL="922338" lvl="1" indent="-230188">
              <a:buFont typeface="Wingdings" pitchFamily="2" charset="2"/>
              <a:buChar char="§"/>
            </a:pPr>
            <a:r>
              <a:rPr lang="en-US" sz="2200" dirty="0"/>
              <a:t>action </a:t>
            </a:r>
          </a:p>
          <a:p>
            <a:pPr marL="460375" indent="-460375">
              <a:buFont typeface="Wingdings" pitchFamily="2" charset="2"/>
              <a:buChar char="§"/>
            </a:pPr>
            <a:r>
              <a:rPr lang="en-US" sz="2200" dirty="0"/>
              <a:t>When user input is processed,  facts added to store and</a:t>
            </a:r>
          </a:p>
          <a:p>
            <a:pPr marL="922338" lvl="1" indent="-230188">
              <a:buFont typeface="Wingdings" pitchFamily="2" charset="2"/>
              <a:buChar char="§"/>
            </a:pPr>
            <a:r>
              <a:rPr lang="en-US" sz="2200" dirty="0"/>
              <a:t>rule conditions are evaluated </a:t>
            </a:r>
          </a:p>
          <a:p>
            <a:pPr marL="922338" lvl="1" indent="-230188">
              <a:buFont typeface="Wingdings" pitchFamily="2" charset="2"/>
              <a:buChar char="§"/>
            </a:pPr>
            <a:r>
              <a:rPr lang="en-US" sz="2200" dirty="0"/>
              <a:t>relevant actions executed</a:t>
            </a:r>
          </a:p>
          <a:p>
            <a:pPr marL="630237" indent="-342900">
              <a:buFont typeface="Wingdings" pitchFamily="2" charset="2"/>
              <a:buChar char="§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950449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67280"/>
            <a:ext cx="7543800" cy="1051561"/>
          </a:xfrm>
        </p:spPr>
        <p:txBody>
          <a:bodyPr/>
          <a:lstStyle/>
          <a:p>
            <a:r>
              <a:rPr lang="en-US" dirty="0"/>
              <a:t>Dialogue-State Architecture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C76C56-1A4A-E84C-BD22-80F154AE4C6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33846" y="1347870"/>
            <a:ext cx="7929154" cy="5357730"/>
          </a:xfrm>
        </p:spPr>
        <p:txBody>
          <a:bodyPr>
            <a:normAutofit/>
          </a:bodyPr>
          <a:lstStyle/>
          <a:p>
            <a:pPr marL="630237" indent="-342900">
              <a:buFont typeface="Wingdings" pitchFamily="2" charset="2"/>
              <a:buChar char="§"/>
            </a:pPr>
            <a:r>
              <a:rPr lang="en-US" sz="2200" dirty="0"/>
              <a:t>More sophisticated version of frame-based architecture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2DC576-8D8D-A145-B6D7-41A4F25E8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690" y="1905000"/>
            <a:ext cx="7346950" cy="438092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7D64FEC-BA3E-CF4A-ADCD-7BEB0CC49D98}"/>
              </a:ext>
            </a:extLst>
          </p:cNvPr>
          <p:cNvSpPr/>
          <p:nvPr/>
        </p:nvSpPr>
        <p:spPr>
          <a:xfrm>
            <a:off x="5943600" y="6311094"/>
            <a:ext cx="22240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Williams et al. (2016)</a:t>
            </a:r>
          </a:p>
        </p:txBody>
      </p:sp>
    </p:spTree>
    <p:extLst>
      <p:ext uri="{BB962C8B-B14F-4D97-AF65-F5344CB8AC3E}">
        <p14:creationId xmlns:p14="http://schemas.microsoft.com/office/powerpoint/2010/main" val="40650485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392E2F7-1557-FF4B-8B67-866C15BB3E1E}"/>
              </a:ext>
            </a:extLst>
          </p:cNvPr>
          <p:cNvSpPr txBox="1">
            <a:spLocks/>
          </p:cNvSpPr>
          <p:nvPr/>
        </p:nvSpPr>
        <p:spPr>
          <a:xfrm>
            <a:off x="685800" y="762000"/>
            <a:ext cx="7543801" cy="554736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9808" lvl="1" indent="-457200">
              <a:buFont typeface="Wingdings" pitchFamily="2" charset="2"/>
              <a:buChar char="§"/>
            </a:pPr>
            <a:r>
              <a:rPr lang="en-US" sz="2400" dirty="0"/>
              <a:t>NLU Component:</a:t>
            </a:r>
          </a:p>
          <a:p>
            <a:pPr marL="808038" lvl="2" indent="-347663">
              <a:buFont typeface="Arial" panose="020B0604020202020204" pitchFamily="34" charset="0"/>
              <a:buChar char="•"/>
            </a:pPr>
            <a:r>
              <a:rPr lang="en-US" sz="2200" dirty="0"/>
              <a:t>Extract slot fillers using Machine Learning rather than rules</a:t>
            </a:r>
            <a:br>
              <a:rPr lang="en-US" sz="2000" dirty="0"/>
            </a:br>
            <a:endParaRPr lang="en-US" sz="2000" dirty="0"/>
          </a:p>
          <a:p>
            <a:pPr marL="749808" lvl="1" indent="-457200">
              <a:buFont typeface="Wingdings" pitchFamily="2" charset="2"/>
              <a:buChar char="§"/>
            </a:pPr>
            <a:r>
              <a:rPr lang="en-US" sz="2400" dirty="0"/>
              <a:t>Dialogue State Tracker:</a:t>
            </a:r>
          </a:p>
          <a:p>
            <a:pPr marL="818388" lvl="2" indent="-342900">
              <a:buFont typeface="Arial" panose="020B0604020202020204" pitchFamily="34" charset="0"/>
              <a:buChar char="•"/>
            </a:pPr>
            <a:r>
              <a:rPr lang="en-US" sz="2200" dirty="0"/>
              <a:t>Maintains current state of dialogue, user’s most recent dialogue act</a:t>
            </a:r>
            <a:br>
              <a:rPr lang="en-US" sz="2200" dirty="0"/>
            </a:br>
            <a:endParaRPr lang="en-US" sz="2200" dirty="0"/>
          </a:p>
          <a:p>
            <a:pPr marL="749808" lvl="1" indent="-457200">
              <a:buFont typeface="Wingdings" pitchFamily="2" charset="2"/>
              <a:buChar char="§"/>
            </a:pPr>
            <a:r>
              <a:rPr lang="en-US" sz="2400" dirty="0"/>
              <a:t>Dialogue policy: </a:t>
            </a:r>
          </a:p>
          <a:p>
            <a:pPr marL="818388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Decides what the system should do or say next</a:t>
            </a:r>
          </a:p>
          <a:p>
            <a:pPr marL="818388" lvl="2" indent="-342900">
              <a:buFont typeface="Arial" panose="020B0604020202020204" pitchFamily="34" charset="0"/>
              <a:buChar char="•"/>
            </a:pPr>
            <a:r>
              <a:rPr lang="en-US" sz="2000" dirty="0"/>
              <a:t>When to answer user’s questions, when to make a suggestion</a:t>
            </a:r>
          </a:p>
          <a:p>
            <a:pPr marL="475488" lvl="2" indent="0">
              <a:buNone/>
            </a:pPr>
            <a:endParaRPr lang="en-US" sz="1800" dirty="0"/>
          </a:p>
          <a:p>
            <a:pPr marL="749808" lvl="1" indent="-457200">
              <a:buFont typeface="Wingdings" pitchFamily="2" charset="2"/>
              <a:buChar char="§"/>
            </a:pPr>
            <a:r>
              <a:rPr lang="en-US" sz="2400" dirty="0"/>
              <a:t>Natural Language Generation Component:</a:t>
            </a:r>
          </a:p>
          <a:p>
            <a:pPr marL="932688" lvl="2" indent="-457200">
              <a:buFont typeface="Arial" panose="020B0604020202020204" pitchFamily="34" charset="0"/>
              <a:buChar char="•"/>
            </a:pPr>
            <a:r>
              <a:rPr lang="en-US" sz="2000" dirty="0"/>
              <a:t>Condition on exact context to produce turns that seem much more natural</a:t>
            </a:r>
          </a:p>
          <a:p>
            <a:pPr marL="932688" lvl="2" indent="-457200">
              <a:buFont typeface="Wingdings" pitchFamily="2" charset="2"/>
              <a:buChar char="§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404900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44788"/>
            <a:ext cx="7543800" cy="822961"/>
          </a:xfrm>
        </p:spPr>
        <p:txBody>
          <a:bodyPr/>
          <a:lstStyle/>
          <a:p>
            <a:r>
              <a:rPr lang="en-US" dirty="0"/>
              <a:t>Dialogue Acts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C76C56-1A4A-E84C-BD22-80F154AE4C6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85800" y="1680251"/>
            <a:ext cx="7882164" cy="4632962"/>
          </a:xfrm>
        </p:spPr>
        <p:txBody>
          <a:bodyPr>
            <a:normAutofit/>
          </a:bodyPr>
          <a:lstStyle/>
          <a:p>
            <a:pPr marL="692150" indent="-404813">
              <a:buFont typeface="Wingdings" pitchFamily="2" charset="2"/>
              <a:buChar char="§"/>
            </a:pPr>
            <a:r>
              <a:rPr lang="en-US" sz="2200" dirty="0"/>
              <a:t>Combining idea of speech acts and grounding into a single representation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57537C-0E88-A94F-B0AA-62963989B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940" y="2598418"/>
            <a:ext cx="7386374" cy="296041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2F156C6-4593-3049-BF6F-84C9B5E3DB14}"/>
              </a:ext>
            </a:extLst>
          </p:cNvPr>
          <p:cNvSpPr/>
          <p:nvPr/>
        </p:nvSpPr>
        <p:spPr>
          <a:xfrm>
            <a:off x="1787770" y="5612856"/>
            <a:ext cx="59327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Dialogue acts used by a restaurant recommendation system </a:t>
            </a:r>
            <a:br>
              <a:rPr lang="en-US" dirty="0"/>
            </a:br>
            <a:r>
              <a:rPr lang="en-US" dirty="0"/>
              <a:t>(Young et al. (2010))</a:t>
            </a:r>
          </a:p>
        </p:txBody>
      </p:sp>
    </p:spTree>
    <p:extLst>
      <p:ext uri="{BB962C8B-B14F-4D97-AF65-F5344CB8AC3E}">
        <p14:creationId xmlns:p14="http://schemas.microsoft.com/office/powerpoint/2010/main" val="31455862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44788"/>
            <a:ext cx="7543800" cy="822961"/>
          </a:xfrm>
        </p:spPr>
        <p:txBody>
          <a:bodyPr/>
          <a:lstStyle/>
          <a:p>
            <a:r>
              <a:rPr lang="en-US" dirty="0"/>
              <a:t>Dialogue Acts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18BAC4-A113-3D47-98A7-83BE9FB37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02" y="2286000"/>
            <a:ext cx="7700596" cy="325235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1ECA69-0D47-3D49-AB28-1860EE82EF46}"/>
              </a:ext>
            </a:extLst>
          </p:cNvPr>
          <p:cNvSpPr/>
          <p:nvPr/>
        </p:nvSpPr>
        <p:spPr>
          <a:xfrm>
            <a:off x="1143000" y="1725431"/>
            <a:ext cx="7315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Sample dialogue from the Recommender System of Young et al. (2010)</a:t>
            </a:r>
          </a:p>
        </p:txBody>
      </p:sp>
    </p:spTree>
    <p:extLst>
      <p:ext uri="{BB962C8B-B14F-4D97-AF65-F5344CB8AC3E}">
        <p14:creationId xmlns:p14="http://schemas.microsoft.com/office/powerpoint/2010/main" val="35904544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490582"/>
            <a:ext cx="7543800" cy="74676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 for Slot Filling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C76C56-1A4A-E84C-BD22-80F154AE4C6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29129" y="1752600"/>
            <a:ext cx="7543800" cy="3733800"/>
          </a:xfrm>
        </p:spPr>
        <p:txBody>
          <a:bodyPr>
            <a:normAutofit/>
          </a:bodyPr>
          <a:lstStyle/>
          <a:p>
            <a:pPr marL="460375" indent="-460375">
              <a:buFont typeface="Wingdings" pitchFamily="2" charset="2"/>
              <a:buChar char="§"/>
            </a:pPr>
            <a:r>
              <a:rPr lang="en-US" sz="2400" dirty="0"/>
              <a:t>Supervised semantic parsing</a:t>
            </a:r>
          </a:p>
          <a:p>
            <a:pPr marL="460375" indent="-460375">
              <a:buFont typeface="Wingdings" pitchFamily="2" charset="2"/>
              <a:buChar char="§"/>
            </a:pPr>
            <a:r>
              <a:rPr lang="en-US" sz="2400" dirty="0"/>
              <a:t>Model to map from input words to slot fillers, domain and intent</a:t>
            </a:r>
          </a:p>
          <a:p>
            <a:pPr marL="460375" indent="-460375">
              <a:buFont typeface="Wingdings" pitchFamily="2" charset="2"/>
              <a:buChar char="§"/>
            </a:pPr>
            <a:r>
              <a:rPr lang="en-US" sz="2400" dirty="0"/>
              <a:t>Given a set of labeled sentences</a:t>
            </a:r>
          </a:p>
          <a:p>
            <a:pPr marL="501968" lvl="2" indent="0">
              <a:buNone/>
            </a:pPr>
            <a:r>
              <a:rPr lang="en-US" sz="2000" dirty="0">
                <a:ea typeface="Courier" charset="0"/>
                <a:cs typeface="Courier" charset="0"/>
              </a:rPr>
              <a:t>“I want to fly to San Francisco on Tuesday”</a:t>
            </a:r>
          </a:p>
          <a:p>
            <a:pPr marL="776605" lvl="3" indent="0">
              <a:buNone/>
            </a:pPr>
            <a:r>
              <a:rPr lang="en-US" sz="2400" dirty="0">
                <a:ea typeface="Courier" charset="0"/>
                <a:cs typeface="Courier" charset="0"/>
              </a:rPr>
              <a:t>Destination: SF</a:t>
            </a:r>
          </a:p>
          <a:p>
            <a:pPr marL="776605" lvl="3" indent="0">
              <a:buNone/>
            </a:pPr>
            <a:r>
              <a:rPr lang="en-US" sz="2400" dirty="0">
                <a:ea typeface="Courier" charset="0"/>
                <a:cs typeface="Courier" charset="0"/>
              </a:rPr>
              <a:t>Depart-date: Tuesday</a:t>
            </a:r>
          </a:p>
          <a:p>
            <a:pPr marL="460375" indent="-460375">
              <a:buFont typeface="Wingdings" pitchFamily="2" charset="2"/>
              <a:buChar char="§"/>
            </a:pPr>
            <a:r>
              <a:rPr lang="en-US" sz="2400" dirty="0"/>
              <a:t>Requirements: Lots of labeled data</a:t>
            </a:r>
          </a:p>
          <a:p>
            <a:pPr marL="460375" indent="-460375">
              <a:buFont typeface="Wingdings" pitchFamily="2" charset="2"/>
              <a:buChar char="§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6973580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490582"/>
            <a:ext cx="7543800" cy="746761"/>
          </a:xfrm>
        </p:spPr>
        <p:txBody>
          <a:bodyPr>
            <a:normAutofit/>
          </a:bodyPr>
          <a:lstStyle/>
          <a:p>
            <a:r>
              <a:rPr lang="en-US" dirty="0"/>
              <a:t>Slot Filling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8A2C174-67BB-4A45-AC12-485849F2EF9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524000"/>
            <a:ext cx="7772400" cy="4648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i="1" dirty="0">
                <a:latin typeface="Cambria" panose="02040503050406030204" pitchFamily="18" charset="0"/>
                <a:ea typeface="Courier" charset="0"/>
                <a:cs typeface="Courier" charset="0"/>
              </a:rPr>
              <a:t>“I want to fly to San Francisco on Monday afternoon please” </a:t>
            </a:r>
            <a:br>
              <a:rPr lang="en-US" sz="2200" i="1" dirty="0">
                <a:latin typeface="Cambria" panose="02040503050406030204" pitchFamily="18" charset="0"/>
                <a:ea typeface="Courier" charset="0"/>
                <a:cs typeface="Courier" charset="0"/>
              </a:rPr>
            </a:br>
            <a:endParaRPr lang="en-US" sz="2200" dirty="0"/>
          </a:p>
          <a:p>
            <a:pPr marL="0" indent="0">
              <a:buNone/>
            </a:pPr>
            <a:r>
              <a:rPr lang="en-US" sz="2200" dirty="0"/>
              <a:t>Use 1-of-N classifier (Naive Bayes, Logistic Regression, Neural Network, etc.) </a:t>
            </a:r>
          </a:p>
          <a:p>
            <a:pPr lvl="1"/>
            <a:r>
              <a:rPr lang="en-US" sz="2200" dirty="0"/>
              <a:t>Input: </a:t>
            </a:r>
          </a:p>
          <a:p>
            <a:pPr marL="593725" lvl="2" indent="0">
              <a:buNone/>
            </a:pPr>
            <a:r>
              <a:rPr lang="en-US" sz="2200" dirty="0"/>
              <a:t>features like word N-grams </a:t>
            </a:r>
          </a:p>
          <a:p>
            <a:pPr lvl="1"/>
            <a:r>
              <a:rPr lang="en-US" sz="2200" dirty="0"/>
              <a:t>Output: </a:t>
            </a:r>
          </a:p>
          <a:p>
            <a:pPr marL="593725" lvl="2" indent="0">
              <a:buNone/>
            </a:pPr>
            <a:r>
              <a:rPr lang="en-US" sz="2200" dirty="0">
                <a:ea typeface="Courier" charset="0"/>
                <a:cs typeface="Courier" charset="0"/>
              </a:rPr>
              <a:t>Domain: AIRLINE </a:t>
            </a:r>
          </a:p>
          <a:p>
            <a:pPr marL="593725" lvl="2" indent="0">
              <a:buNone/>
            </a:pPr>
            <a:r>
              <a:rPr lang="en-US" sz="2200" dirty="0">
                <a:ea typeface="Courier" charset="0"/>
                <a:cs typeface="Courier" charset="0"/>
              </a:rPr>
              <a:t>Intent: SHOWFLIGHT 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723601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533400"/>
            <a:ext cx="7543800" cy="1450757"/>
          </a:xfrm>
        </p:spPr>
        <p:txBody>
          <a:bodyPr/>
          <a:lstStyle/>
          <a:p>
            <a:r>
              <a:rPr lang="en-US" dirty="0"/>
              <a:t>Challenging properties of human conversation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C89F2B7-44B7-874C-99A8-A7F3B2307C64}"/>
              </a:ext>
            </a:extLst>
          </p:cNvPr>
          <p:cNvSpPr txBox="1">
            <a:spLocks/>
          </p:cNvSpPr>
          <p:nvPr/>
        </p:nvSpPr>
        <p:spPr>
          <a:xfrm>
            <a:off x="990600" y="2453640"/>
            <a:ext cx="7543801" cy="402336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9808" lvl="1" indent="-457200">
              <a:buFont typeface="Wingdings" pitchFamily="2" charset="2"/>
              <a:buChar char="§"/>
            </a:pPr>
            <a:r>
              <a:rPr lang="en-US" sz="2200" dirty="0"/>
              <a:t>Taking turns during conversation</a:t>
            </a:r>
          </a:p>
          <a:p>
            <a:pPr marL="749808" lvl="1" indent="-457200">
              <a:buFont typeface="Wingdings" pitchFamily="2" charset="2"/>
              <a:buChar char="§"/>
            </a:pPr>
            <a:r>
              <a:rPr lang="en-US" sz="2200" dirty="0"/>
              <a:t>Speech acts</a:t>
            </a:r>
          </a:p>
          <a:p>
            <a:pPr marL="749808" lvl="1" indent="-457200">
              <a:buFont typeface="Wingdings" pitchFamily="2" charset="2"/>
              <a:buChar char="§"/>
            </a:pPr>
            <a:r>
              <a:rPr lang="en-US" sz="2200" dirty="0"/>
              <a:t>Grounding</a:t>
            </a:r>
          </a:p>
          <a:p>
            <a:pPr marL="749808" lvl="1" indent="-457200">
              <a:buFont typeface="Wingdings" pitchFamily="2" charset="2"/>
              <a:buChar char="§"/>
            </a:pPr>
            <a:r>
              <a:rPr lang="en-US" sz="2200" dirty="0"/>
              <a:t>Dialogue structure</a:t>
            </a:r>
          </a:p>
          <a:p>
            <a:pPr marL="749808" lvl="1" indent="-457200">
              <a:buFont typeface="Wingdings" pitchFamily="2" charset="2"/>
              <a:buChar char="§"/>
            </a:pPr>
            <a:r>
              <a:rPr lang="en-US" sz="2200" dirty="0"/>
              <a:t>Initiative</a:t>
            </a:r>
          </a:p>
          <a:p>
            <a:pPr marL="749808" lvl="1" indent="-457200">
              <a:buFont typeface="Wingdings" pitchFamily="2" charset="2"/>
              <a:buChar char="§"/>
            </a:pPr>
            <a:r>
              <a:rPr lang="en-US" sz="2200" dirty="0"/>
              <a:t>Implicature</a:t>
            </a:r>
          </a:p>
        </p:txBody>
      </p:sp>
    </p:spTree>
    <p:extLst>
      <p:ext uri="{BB962C8B-B14F-4D97-AF65-F5344CB8AC3E}">
        <p14:creationId xmlns:p14="http://schemas.microsoft.com/office/powerpoint/2010/main" val="14104852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04801"/>
            <a:ext cx="7543800" cy="1265926"/>
          </a:xfrm>
        </p:spPr>
        <p:txBody>
          <a:bodyPr>
            <a:normAutofit fontScale="90000"/>
          </a:bodyPr>
          <a:lstStyle/>
          <a:p>
            <a:r>
              <a:rPr lang="en-US" dirty="0"/>
              <a:t>More sophisticated algorithm for Slot Filling: IOB Tagging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D5E1D9C-7435-814A-B447-A81B21C8F32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29129" y="1752600"/>
            <a:ext cx="7543800" cy="3733800"/>
          </a:xfrm>
        </p:spPr>
        <p:txBody>
          <a:bodyPr>
            <a:normAutofit/>
          </a:bodyPr>
          <a:lstStyle/>
          <a:p>
            <a:pPr marL="460375" indent="-460375">
              <a:buFont typeface="Wingdings" pitchFamily="2" charset="2"/>
              <a:buChar char="§"/>
            </a:pPr>
            <a:r>
              <a:rPr lang="en-US" sz="2200" dirty="0"/>
              <a:t>IOB Tagging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200" dirty="0"/>
              <a:t>Tag for the beginning (B) and inside (I) of each slot label,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200" dirty="0"/>
              <a:t>plus one for tokens outside (O) any slot label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200" dirty="0"/>
              <a:t>2</a:t>
            </a:r>
            <a:r>
              <a:rPr lang="en-US" sz="2200" i="1" dirty="0"/>
              <a:t>n </a:t>
            </a:r>
            <a:r>
              <a:rPr lang="en-US" sz="2200" dirty="0"/>
              <a:t>+ 1 tags, where </a:t>
            </a:r>
            <a:r>
              <a:rPr lang="en-US" sz="2200" i="1" dirty="0"/>
              <a:t>n </a:t>
            </a:r>
            <a:r>
              <a:rPr lang="en-US" sz="2200" dirty="0"/>
              <a:t>is the number of slots</a:t>
            </a:r>
          </a:p>
          <a:p>
            <a:pPr marL="752983" lvl="1" indent="-460375">
              <a:buFont typeface="Wingdings" pitchFamily="2" charset="2"/>
              <a:buChar char="§"/>
            </a:pPr>
            <a:endParaRPr lang="en-US" sz="2200" dirty="0"/>
          </a:p>
          <a:p>
            <a:endParaRPr lang="en-US" sz="2200" dirty="0"/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D4A63C74-198A-3A4D-8F4F-99D4CEA115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43" y="3619500"/>
            <a:ext cx="7722870" cy="57979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DA42D7-95B2-3340-B681-E6AA8075C719}"/>
              </a:ext>
            </a:extLst>
          </p:cNvPr>
          <p:cNvSpPr/>
          <p:nvPr/>
        </p:nvSpPr>
        <p:spPr>
          <a:xfrm>
            <a:off x="3886200" y="4588867"/>
            <a:ext cx="3733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Training Data: Sentences paired with sequences of IOB labels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D0E4D5-6C23-8949-86E7-A979513ADE25}"/>
              </a:ext>
            </a:extLst>
          </p:cNvPr>
          <p:cNvSpPr/>
          <p:nvPr/>
        </p:nvSpPr>
        <p:spPr>
          <a:xfrm>
            <a:off x="930728" y="4588867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B-DESTINASTION</a:t>
            </a:r>
          </a:p>
          <a:p>
            <a:r>
              <a:rPr lang="en-US" sz="2000" dirty="0"/>
              <a:t>I-DESTINATION</a:t>
            </a:r>
          </a:p>
          <a:p>
            <a:r>
              <a:rPr lang="en-US" sz="2000" dirty="0"/>
              <a:t>B-DEPART_TIME</a:t>
            </a:r>
          </a:p>
          <a:p>
            <a:r>
              <a:rPr lang="en-US" sz="2000" dirty="0"/>
              <a:t>I-DEPART_TIME</a:t>
            </a:r>
          </a:p>
          <a:p>
            <a:r>
              <a:rPr lang="en-US" sz="2000" dirty="0"/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14071518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490582"/>
            <a:ext cx="7543800" cy="746761"/>
          </a:xfrm>
        </p:spPr>
        <p:txBody>
          <a:bodyPr>
            <a:normAutofit/>
          </a:bodyPr>
          <a:lstStyle/>
          <a:p>
            <a:r>
              <a:rPr lang="en-US" dirty="0"/>
              <a:t>Slot Filling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22D727-EB53-9A42-83C8-6AE5A30BE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600200"/>
            <a:ext cx="7724099" cy="2667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CC3E854-0D0A-FD42-9325-9EE61053EE53}"/>
              </a:ext>
            </a:extLst>
          </p:cNvPr>
          <p:cNvSpPr/>
          <p:nvPr/>
        </p:nvSpPr>
        <p:spPr>
          <a:xfrm>
            <a:off x="1388613" y="4648200"/>
            <a:ext cx="6858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Simple Architecture for slot filling, mapping the words in the input through contextual embeddings to an output classifier layer</a:t>
            </a:r>
          </a:p>
        </p:txBody>
      </p:sp>
    </p:spTree>
    <p:extLst>
      <p:ext uri="{BB962C8B-B14F-4D97-AF65-F5344CB8AC3E}">
        <p14:creationId xmlns:p14="http://schemas.microsoft.com/office/powerpoint/2010/main" val="6710527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533400"/>
            <a:ext cx="7543800" cy="746761"/>
          </a:xfrm>
        </p:spPr>
        <p:txBody>
          <a:bodyPr>
            <a:normAutofit/>
          </a:bodyPr>
          <a:lstStyle/>
          <a:p>
            <a:r>
              <a:rPr lang="en-US" dirty="0"/>
              <a:t>Dialogue State Tracker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D09F2D3-7A9F-4147-BFCE-12365934636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00100" y="1562100"/>
            <a:ext cx="7543800" cy="3733800"/>
          </a:xfrm>
        </p:spPr>
        <p:txBody>
          <a:bodyPr>
            <a:normAutofit/>
          </a:bodyPr>
          <a:lstStyle/>
          <a:p>
            <a:pPr marL="460375" indent="-460375">
              <a:buFont typeface="Wingdings" pitchFamily="2" charset="2"/>
              <a:buChar char="§"/>
            </a:pPr>
            <a:r>
              <a:rPr lang="en-US" sz="2400" dirty="0"/>
              <a:t>Keep track of</a:t>
            </a:r>
          </a:p>
          <a:p>
            <a:pPr marL="752983" lvl="1" indent="-460375">
              <a:buFont typeface="Wingdings" pitchFamily="2" charset="2"/>
              <a:buChar char="§"/>
            </a:pPr>
            <a:r>
              <a:rPr lang="en-US" sz="2200" dirty="0"/>
              <a:t>Current state of the frame (the fillers of each slot)</a:t>
            </a:r>
          </a:p>
          <a:p>
            <a:pPr marL="752983" lvl="1" indent="-460375">
              <a:buFont typeface="Wingdings" pitchFamily="2" charset="2"/>
              <a:buChar char="§"/>
            </a:pPr>
            <a:r>
              <a:rPr lang="en-US" sz="2200" dirty="0"/>
              <a:t>User’s most recent dialogue act</a:t>
            </a:r>
            <a:endParaRPr lang="en-US" sz="2000" dirty="0"/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30B2BF-66C5-3A48-8BFA-ED1C189B0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838450"/>
            <a:ext cx="8636000" cy="2705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8F2BA90-EB87-4440-8260-300EE7765F15}"/>
              </a:ext>
            </a:extLst>
          </p:cNvPr>
          <p:cNvSpPr/>
          <p:nvPr/>
        </p:nvSpPr>
        <p:spPr>
          <a:xfrm>
            <a:off x="1822450" y="5715000"/>
            <a:ext cx="54991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Sample output of a dialogue state tracker after each turn</a:t>
            </a:r>
          </a:p>
        </p:txBody>
      </p:sp>
    </p:spTree>
    <p:extLst>
      <p:ext uri="{BB962C8B-B14F-4D97-AF65-F5344CB8AC3E}">
        <p14:creationId xmlns:p14="http://schemas.microsoft.com/office/powerpoint/2010/main" val="1321056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533400"/>
            <a:ext cx="7543800" cy="746761"/>
          </a:xfrm>
        </p:spPr>
        <p:txBody>
          <a:bodyPr>
            <a:normAutofit/>
          </a:bodyPr>
          <a:lstStyle/>
          <a:p>
            <a:r>
              <a:rPr lang="en-US" dirty="0"/>
              <a:t>Dialogue Policy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D09F2D3-7A9F-4147-BFCE-12365934636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00100" y="1562100"/>
            <a:ext cx="7543800" cy="1714500"/>
          </a:xfrm>
        </p:spPr>
        <p:txBody>
          <a:bodyPr>
            <a:normAutofit fontScale="92500" lnSpcReduction="10000"/>
          </a:bodyPr>
          <a:lstStyle/>
          <a:p>
            <a:pPr marL="460375" indent="-460375">
              <a:buFont typeface="Wingdings" pitchFamily="2" charset="2"/>
              <a:buChar char="§"/>
            </a:pPr>
            <a:r>
              <a:rPr lang="en-US" sz="2400" dirty="0"/>
              <a:t>What action the system should take next</a:t>
            </a:r>
          </a:p>
          <a:p>
            <a:pPr marL="460375" indent="-460375">
              <a:buFont typeface="Wingdings" pitchFamily="2" charset="2"/>
              <a:buChar char="§"/>
            </a:pPr>
            <a:r>
              <a:rPr lang="en-US" sz="2400" dirty="0"/>
              <a:t>What dialogue act to generate</a:t>
            </a:r>
          </a:p>
          <a:p>
            <a:pPr marL="460375" indent="-460375">
              <a:buFont typeface="Wingdings" pitchFamily="2" charset="2"/>
              <a:buChar char="§"/>
            </a:pPr>
            <a:r>
              <a:rPr lang="en-US" sz="2400" dirty="0"/>
              <a:t>Predict which action A</a:t>
            </a:r>
            <a:r>
              <a:rPr lang="en-US" sz="2400" baseline="-25000" dirty="0"/>
              <a:t>i</a:t>
            </a:r>
            <a:r>
              <a:rPr lang="en-US" sz="2400" dirty="0"/>
              <a:t> to take</a:t>
            </a:r>
            <a:br>
              <a:rPr lang="en-US" sz="2400" dirty="0"/>
            </a:br>
            <a:br>
              <a:rPr lang="en-US" sz="2400" dirty="0"/>
            </a:br>
            <a:endParaRPr lang="en-US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D0DD044E-E79A-134F-86C6-4FC4E90A56F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90800" y="3319960"/>
                <a:ext cx="1447800" cy="477157"/>
              </a:xfrm>
              <a:prstGeom prst="rect">
                <a:avLst/>
              </a:prstGeom>
            </p:spPr>
            <p:txBody>
              <a:bodyPr vert="horz" lIns="0" tIns="45720" rIns="0" bIns="45720" rtlCol="0">
                <a:normAutofit/>
              </a:bodyPr>
              <a:lstStyle>
                <a:lvl1pPr marL="91440" indent="-9144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38404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56692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74980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93268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1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3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5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17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Calibri" panose="020F050202020403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/>
                        <m:t>A</m:t>
                      </m:r>
                      <m:r>
                        <m:rPr>
                          <m:nor/>
                        </m:rPr>
                        <a:rPr lang="en-US" baseline="-25000" dirty="0"/>
                        <m:t>i</m:t>
                      </m:r>
                      <m:r>
                        <a:rPr lang="en-US" i="1" baseline="-25000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l-GR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ϵ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baseline="-25000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D0DD044E-E79A-134F-86C6-4FC4E90A56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0800" y="3319960"/>
                <a:ext cx="1447800" cy="47715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6B4FE90-4E7B-FD47-A9A7-CB4A183D393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5829" y="2549075"/>
                <a:ext cx="5029200" cy="904420"/>
              </a:xfrm>
              <a:prstGeom prst="rect">
                <a:avLst/>
              </a:prstGeom>
            </p:spPr>
            <p:txBody>
              <a:bodyPr vert="horz" lIns="0" tIns="45720" rIns="0" bIns="45720" rtlCol="0">
                <a:normAutofit fontScale="92500" lnSpcReduction="10000"/>
              </a:bodyPr>
              <a:lstStyle>
                <a:lvl1pPr marL="91440" indent="-9144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38404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56692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74980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93268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1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3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5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17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br>
                  <a:rPr lang="en-US" sz="2400" dirty="0"/>
                </a:br>
                <a:br>
                  <a:rPr lang="en-US" sz="2400" dirty="0"/>
                </a:b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400" dirty="0"/>
                      <m:t>Â</m:t>
                    </m:r>
                    <m:r>
                      <m:rPr>
                        <m:nor/>
                      </m:rPr>
                      <a:rPr lang="en-US" sz="2400" baseline="-25000" dirty="0"/>
                      <m:t>i</m:t>
                    </m:r>
                    <m:r>
                      <m:rPr>
                        <m:nor/>
                      </m:rPr>
                      <a:rPr lang="en-US" sz="2400" dirty="0"/>
                      <m:t> = </m:t>
                    </m:r>
                    <m:r>
                      <m:rPr>
                        <m:nor/>
                      </m:rPr>
                      <a:rPr lang="en-US" sz="2400" dirty="0"/>
                      <m:t>argmax</m:t>
                    </m:r>
                    <m:r>
                      <m:rPr>
                        <m:nor/>
                      </m:rPr>
                      <a:rPr lang="en-US" sz="2400" dirty="0" smtClean="0"/>
                      <m:t> </m:t>
                    </m:r>
                    <m:r>
                      <m:rPr>
                        <m:nor/>
                      </m:rPr>
                      <a:rPr lang="en-US" sz="2400" dirty="0" smtClean="0"/>
                      <m:t>P</m:t>
                    </m:r>
                    <m:r>
                      <m:rPr>
                        <m:nor/>
                      </m:rPr>
                      <a:rPr lang="en-US" sz="2400" dirty="0" smtClean="0"/>
                      <m:t>(</m:t>
                    </m:r>
                    <m:r>
                      <m:rPr>
                        <m:nor/>
                      </m:rPr>
                      <a:rPr lang="en-US" sz="2400" dirty="0" smtClean="0"/>
                      <m:t>Ai</m:t>
                    </m:r>
                    <m:r>
                      <m:rPr>
                        <m:nor/>
                      </m:rPr>
                      <a:rPr lang="en-US" sz="2400" dirty="0" smtClean="0"/>
                      <m:t>|</m:t>
                    </m:r>
                  </m:oMath>
                </a14:m>
                <a:r>
                  <a:rPr lang="en-US" sz="2400" dirty="0"/>
                  <a:t>(A</a:t>
                </a:r>
                <a:r>
                  <a:rPr lang="en-US" sz="2400" baseline="-25000" dirty="0"/>
                  <a:t>1</a:t>
                </a:r>
                <a:r>
                  <a:rPr lang="en-US" sz="2400" dirty="0"/>
                  <a:t>, U</a:t>
                </a:r>
                <a:r>
                  <a:rPr lang="en-US" sz="2400" baseline="-25000" dirty="0"/>
                  <a:t>1</a:t>
                </a:r>
                <a:r>
                  <a:rPr lang="en-US" sz="2400" dirty="0"/>
                  <a:t>, …, A</a:t>
                </a:r>
                <a:r>
                  <a:rPr lang="en-US" sz="2400" baseline="-25000" dirty="0"/>
                  <a:t>i-1</a:t>
                </a:r>
                <a:r>
                  <a:rPr lang="en-US" sz="2400" dirty="0"/>
                  <a:t>, U</a:t>
                </a:r>
                <a:r>
                  <a:rPr lang="en-US" sz="2400" baseline="-25000" dirty="0"/>
                  <a:t>i-1</a:t>
                </a:r>
                <a:r>
                  <a:rPr lang="en-US" sz="2400" dirty="0"/>
                  <a:t>))</a:t>
                </a:r>
              </a:p>
            </p:txBody>
          </p:sp>
        </mc:Choice>
        <mc:Fallback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26B4FE90-4E7B-FD47-A9A7-CB4A183D39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5829" y="2549075"/>
                <a:ext cx="5029200" cy="904420"/>
              </a:xfrm>
              <a:prstGeom prst="rect">
                <a:avLst/>
              </a:prstGeom>
              <a:blipFill>
                <a:blip r:embed="rId4"/>
                <a:stretch>
                  <a:fillRect l="-2015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CDFDD41-7494-8F4E-AB13-2DAEF751FCF8}"/>
              </a:ext>
            </a:extLst>
          </p:cNvPr>
          <p:cNvSpPr txBox="1">
            <a:spLocks/>
          </p:cNvSpPr>
          <p:nvPr/>
        </p:nvSpPr>
        <p:spPr>
          <a:xfrm>
            <a:off x="800100" y="3902532"/>
            <a:ext cx="7543800" cy="22860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A = Dialogue Acts from System; U = Dialogue Acts from User</a:t>
            </a:r>
          </a:p>
          <a:p>
            <a:pPr marL="460375" indent="-446088">
              <a:buFont typeface="Wingdings" pitchFamily="2" charset="2"/>
              <a:buChar char="§"/>
            </a:pPr>
            <a:r>
              <a:rPr lang="en-US" sz="2200" dirty="0"/>
              <a:t>Simplification: Condition just on the current dialogue state</a:t>
            </a:r>
          </a:p>
          <a:p>
            <a:pPr marL="0" indent="0">
              <a:buNone/>
            </a:pPr>
            <a:br>
              <a:rPr lang="en-US" sz="2200" dirty="0"/>
            </a:br>
            <a:br>
              <a:rPr lang="en-US" sz="2200" dirty="0"/>
            </a:br>
            <a:endParaRPr lang="en-US" sz="2200" baseline="-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ED68EA1C-D250-5B47-8E79-B0A187519D0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65829" y="4562935"/>
                <a:ext cx="5029200" cy="904420"/>
              </a:xfrm>
              <a:prstGeom prst="rect">
                <a:avLst/>
              </a:prstGeom>
            </p:spPr>
            <p:txBody>
              <a:bodyPr vert="horz" lIns="0" tIns="45720" rIns="0" bIns="45720" rtlCol="0">
                <a:normAutofit fontScale="92500" lnSpcReduction="10000"/>
              </a:bodyPr>
              <a:lstStyle>
                <a:lvl1pPr marL="91440" indent="-9144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38404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56692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74980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93268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1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3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5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17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br>
                  <a:rPr lang="en-US" sz="2400" dirty="0"/>
                </a:br>
                <a:br>
                  <a:rPr lang="en-US" sz="2400" dirty="0"/>
                </a:b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400" dirty="0"/>
                      <m:t>Â</m:t>
                    </m:r>
                    <m:r>
                      <m:rPr>
                        <m:nor/>
                      </m:rPr>
                      <a:rPr lang="en-US" sz="2400" baseline="-25000" dirty="0"/>
                      <m:t>i</m:t>
                    </m:r>
                    <m:r>
                      <m:rPr>
                        <m:nor/>
                      </m:rPr>
                      <a:rPr lang="en-US" sz="2400" dirty="0"/>
                      <m:t> = </m:t>
                    </m:r>
                    <m:r>
                      <m:rPr>
                        <m:nor/>
                      </m:rPr>
                      <a:rPr lang="en-US" sz="2400" dirty="0"/>
                      <m:t>argmax</m:t>
                    </m:r>
                    <m:r>
                      <m:rPr>
                        <m:nor/>
                      </m:rPr>
                      <a:rPr lang="en-US" sz="2400" dirty="0" smtClean="0"/>
                      <m:t> </m:t>
                    </m:r>
                    <m:r>
                      <m:rPr>
                        <m:nor/>
                      </m:rPr>
                      <a:rPr lang="en-US" sz="2400" dirty="0" smtClean="0"/>
                      <m:t>P</m:t>
                    </m:r>
                    <m:r>
                      <m:rPr>
                        <m:nor/>
                      </m:rPr>
                      <a:rPr lang="en-US" sz="2400" dirty="0" smtClean="0"/>
                      <m:t>(</m:t>
                    </m:r>
                    <m:r>
                      <m:rPr>
                        <m:nor/>
                      </m:rPr>
                      <a:rPr lang="en-US" sz="2400" dirty="0" smtClean="0"/>
                      <m:t>Ai</m:t>
                    </m:r>
                    <m:r>
                      <m:rPr>
                        <m:nor/>
                      </m:rPr>
                      <a:rPr lang="en-US" sz="2400" dirty="0" smtClean="0"/>
                      <m:t>|</m:t>
                    </m:r>
                  </m:oMath>
                </a14:m>
                <a:r>
                  <a:rPr lang="en-US" sz="2400" dirty="0"/>
                  <a:t>(Frame</a:t>
                </a:r>
                <a:r>
                  <a:rPr lang="en-US" sz="2400" baseline="-25000" dirty="0"/>
                  <a:t>i-1</a:t>
                </a:r>
                <a:r>
                  <a:rPr lang="en-US" sz="2400" dirty="0"/>
                  <a:t>, A</a:t>
                </a:r>
                <a:r>
                  <a:rPr lang="en-US" sz="2400" baseline="-25000" dirty="0"/>
                  <a:t>i-1</a:t>
                </a:r>
                <a:r>
                  <a:rPr lang="en-US" sz="2400" dirty="0"/>
                  <a:t>, U</a:t>
                </a:r>
                <a:r>
                  <a:rPr lang="en-US" sz="2400" baseline="-25000" dirty="0"/>
                  <a:t>i-1</a:t>
                </a:r>
                <a:r>
                  <a:rPr lang="en-US" sz="2400" dirty="0"/>
                  <a:t>)</a:t>
                </a:r>
              </a:p>
            </p:txBody>
          </p:sp>
        </mc:Choice>
        <mc:Fallback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ED68EA1C-D250-5B47-8E79-B0A187519D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65829" y="4562935"/>
                <a:ext cx="5029200" cy="904420"/>
              </a:xfrm>
              <a:prstGeom prst="rect">
                <a:avLst/>
              </a:prstGeom>
              <a:blipFill>
                <a:blip r:embed="rId5"/>
                <a:stretch>
                  <a:fillRect l="-2015" b="-123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C18FEC8F-0EAC-2B4F-963F-28C3E52F968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90800" y="5350786"/>
                <a:ext cx="1447800" cy="477157"/>
              </a:xfrm>
              <a:prstGeom prst="rect">
                <a:avLst/>
              </a:prstGeom>
            </p:spPr>
            <p:txBody>
              <a:bodyPr vert="horz" lIns="0" tIns="45720" rIns="0" bIns="45720" rtlCol="0">
                <a:normAutofit/>
              </a:bodyPr>
              <a:lstStyle>
                <a:lvl1pPr marL="91440" indent="-91440" algn="l" defTabSz="914400" rtl="0" eaLnBrk="1" latinLnBrk="0" hangingPunct="1">
                  <a:lnSpc>
                    <a:spcPct val="9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38404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56692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74980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932688" indent="-18288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1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3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5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1700000" indent="-228600" algn="l" defTabSz="914400" rtl="0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Font typeface="Calibri" panose="020F050202020403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/>
                        <m:t>A</m:t>
                      </m:r>
                      <m:r>
                        <m:rPr>
                          <m:nor/>
                        </m:rPr>
                        <a:rPr lang="en-US" baseline="-25000" dirty="0"/>
                        <m:t>i</m:t>
                      </m:r>
                      <m:r>
                        <a:rPr lang="en-US" i="1" baseline="-25000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l-GR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ϵ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</m:t>
                      </m:r>
                    </m:oMath>
                  </m:oMathPara>
                </a14:m>
                <a:endParaRPr lang="en-US" baseline="-25000" dirty="0"/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C18FEC8F-0EAC-2B4F-963F-28C3E52F96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0800" y="5350786"/>
                <a:ext cx="1447800" cy="47715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53255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381001"/>
            <a:ext cx="7543800" cy="1542142"/>
          </a:xfrm>
        </p:spPr>
        <p:txBody>
          <a:bodyPr>
            <a:normAutofit/>
          </a:bodyPr>
          <a:lstStyle/>
          <a:p>
            <a:r>
              <a:rPr lang="en-US" dirty="0"/>
              <a:t>Policy Example: Confirmation and Rejection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89045F8-D3CD-964B-AAA2-EFA7BF543D5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00100" y="2286000"/>
            <a:ext cx="7543800" cy="3733800"/>
          </a:xfrm>
        </p:spPr>
        <p:txBody>
          <a:bodyPr>
            <a:normAutofit/>
          </a:bodyPr>
          <a:lstStyle/>
          <a:p>
            <a:pPr marL="460375" indent="-460375">
              <a:buFont typeface="Wingdings" pitchFamily="2" charset="2"/>
              <a:buChar char="§"/>
            </a:pPr>
            <a:r>
              <a:rPr lang="en-US" sz="2400" dirty="0"/>
              <a:t>Explicit Confirmation</a:t>
            </a:r>
          </a:p>
          <a:p>
            <a:pPr marL="460375" indent="-460375">
              <a:buFont typeface="Wingdings" pitchFamily="2" charset="2"/>
              <a:buChar char="§"/>
            </a:pPr>
            <a:endParaRPr lang="en-US" sz="2400" dirty="0"/>
          </a:p>
          <a:p>
            <a:pPr marL="460375" indent="-460375">
              <a:buFont typeface="Wingdings" pitchFamily="2" charset="2"/>
              <a:buChar char="§"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460375" indent="-460375">
              <a:buFont typeface="Wingdings" pitchFamily="2" charset="2"/>
              <a:buChar char="§"/>
            </a:pPr>
            <a:r>
              <a:rPr lang="en-US" sz="2400" dirty="0"/>
              <a:t>Implicit Confirmation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50320E-41F8-F548-923E-3867395EF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862884"/>
            <a:ext cx="6781800" cy="12900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8276A0C-E6EE-B044-A82D-E0DEE1829B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429" y="4953000"/>
            <a:ext cx="6781800" cy="798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403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533400"/>
            <a:ext cx="7543800" cy="746761"/>
          </a:xfrm>
        </p:spPr>
        <p:txBody>
          <a:bodyPr>
            <a:normAutofit/>
          </a:bodyPr>
          <a:lstStyle/>
          <a:p>
            <a:r>
              <a:rPr lang="en-US" dirty="0"/>
              <a:t>Natural Language Generation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D09F2D3-7A9F-4147-BFCE-12365934636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800100" y="1562100"/>
            <a:ext cx="7543800" cy="1638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Modeled in two stages:</a:t>
            </a:r>
          </a:p>
          <a:p>
            <a:pPr marL="287338" indent="-287338">
              <a:buFont typeface="Wingdings" pitchFamily="2" charset="2"/>
              <a:buChar char="§"/>
            </a:pPr>
            <a:r>
              <a:rPr lang="en-US" sz="2400" dirty="0"/>
              <a:t> Content Planning (what to say)</a:t>
            </a:r>
          </a:p>
          <a:p>
            <a:pPr marL="287338" indent="-287338">
              <a:buFont typeface="Wingdings" pitchFamily="2" charset="2"/>
              <a:buChar char="§"/>
            </a:pPr>
            <a:r>
              <a:rPr lang="en-US" sz="2400" dirty="0"/>
              <a:t> Sentence Realization (how to say it)</a:t>
            </a:r>
          </a:p>
          <a:p>
            <a:pPr marL="460375" indent="-460375">
              <a:buFont typeface="Wingdings" pitchFamily="2" charset="2"/>
              <a:buChar char="§"/>
            </a:pPr>
            <a:endParaRPr lang="en-US" sz="22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51D17D8-A030-4740-8F2A-BA3CBAC7819C}"/>
              </a:ext>
            </a:extLst>
          </p:cNvPr>
          <p:cNvSpPr txBox="1">
            <a:spLocks/>
          </p:cNvSpPr>
          <p:nvPr/>
        </p:nvSpPr>
        <p:spPr>
          <a:xfrm>
            <a:off x="800100" y="3216729"/>
            <a:ext cx="7543800" cy="112667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sz="2400" dirty="0"/>
              <a:t>Encoder Decoder Models : Map frames to sentences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DE21B1-083E-6D46-8E90-1374AD48D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" y="3827235"/>
            <a:ext cx="8039100" cy="18161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C12E101-53DF-6E4B-A474-51F307296942}"/>
              </a:ext>
            </a:extLst>
          </p:cNvPr>
          <p:cNvSpPr/>
          <p:nvPr/>
        </p:nvSpPr>
        <p:spPr>
          <a:xfrm>
            <a:off x="1563007" y="5765617"/>
            <a:ext cx="67808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An encoder decoder sentence realizer mapping slots/fillers to English</a:t>
            </a:r>
          </a:p>
        </p:txBody>
      </p:sp>
    </p:spTree>
    <p:extLst>
      <p:ext uri="{BB962C8B-B14F-4D97-AF65-F5344CB8AC3E}">
        <p14:creationId xmlns:p14="http://schemas.microsoft.com/office/powerpoint/2010/main" val="39551235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533400"/>
            <a:ext cx="7543800" cy="746761"/>
          </a:xfrm>
        </p:spPr>
        <p:txBody>
          <a:bodyPr>
            <a:normAutofit/>
          </a:bodyPr>
          <a:lstStyle/>
          <a:p>
            <a:r>
              <a:rPr lang="en-US" dirty="0"/>
              <a:t>Evaluation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E79F4290-BA9F-154E-A003-7EB76052B224}"/>
              </a:ext>
            </a:extLst>
          </p:cNvPr>
          <p:cNvSpPr txBox="1">
            <a:spLocks/>
          </p:cNvSpPr>
          <p:nvPr/>
        </p:nvSpPr>
        <p:spPr>
          <a:xfrm>
            <a:off x="914400" y="1752600"/>
            <a:ext cx="7772400" cy="40386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2400" dirty="0"/>
              <a:t>Slot Error Rate for a Sentence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sz="2400" dirty="0"/>
              <a:t>	# of inserted/deleted/substituted slots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sz="2400" dirty="0"/>
              <a:t>          	# of total reference slots for sentence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sz="2400" dirty="0"/>
          </a:p>
          <a:p>
            <a:pPr marL="514350" indent="-514350">
              <a:buFont typeface="+mj-lt"/>
              <a:buAutoNum type="arabicPeriod" startAt="2"/>
            </a:pPr>
            <a:r>
              <a:rPr lang="en-US" sz="2400" dirty="0"/>
              <a:t>End-to-end evaluation (Task Success)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4286D32-8518-6A4C-8900-1841D97F7396}"/>
              </a:ext>
            </a:extLst>
          </p:cNvPr>
          <p:cNvCxnSpPr>
            <a:cxnSpLocks/>
          </p:cNvCxnSpPr>
          <p:nvPr/>
        </p:nvCxnSpPr>
        <p:spPr>
          <a:xfrm>
            <a:off x="1638300" y="2743200"/>
            <a:ext cx="4991100" cy="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67827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FD4CE1-4FFD-4A40-ABA6-815B4A3B6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533400"/>
            <a:ext cx="7543800" cy="746761"/>
          </a:xfrm>
        </p:spPr>
        <p:txBody>
          <a:bodyPr>
            <a:normAutofit/>
          </a:bodyPr>
          <a:lstStyle/>
          <a:p>
            <a:r>
              <a:rPr lang="en-US" dirty="0"/>
              <a:t>Evaluation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299953E-E12E-2549-BF56-14B4D61C017B}"/>
              </a:ext>
            </a:extLst>
          </p:cNvPr>
          <p:cNvGraphicFramePr>
            <a:graphicFrameLocks noGrp="1"/>
          </p:cNvGraphicFramePr>
          <p:nvPr/>
        </p:nvGraphicFramePr>
        <p:xfrm>
          <a:off x="1295400" y="2286000"/>
          <a:ext cx="609600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Slot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Filler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PERSON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Chris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11:30 a.m.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ROOM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Calibri"/>
                          <a:cs typeface="Calibri"/>
                        </a:rPr>
                        <a:t>Gates 104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AC586FB-7171-4940-8AC5-43A21BE6DDB4}"/>
              </a:ext>
            </a:extLst>
          </p:cNvPr>
          <p:cNvSpPr txBox="1"/>
          <p:nvPr/>
        </p:nvSpPr>
        <p:spPr>
          <a:xfrm>
            <a:off x="800100" y="1552248"/>
            <a:ext cx="7230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“Make an appointment with Chris at 10:30 in Gates 104”</a:t>
            </a: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8BDD0DF5-B447-EB44-B0EE-5A08189AB9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329" y="5118407"/>
            <a:ext cx="8008257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2800" b="1" dirty="0">
                <a:cs typeface="Calibri"/>
              </a:rPr>
              <a:t>Slot error rate</a:t>
            </a:r>
            <a:r>
              <a:rPr lang="en-US" sz="2800" dirty="0">
                <a:cs typeface="Calibri"/>
              </a:rPr>
              <a:t>: 1/3</a:t>
            </a:r>
          </a:p>
          <a:p>
            <a:r>
              <a:rPr lang="en-US" sz="2800" b="1" dirty="0">
                <a:cs typeface="Calibri"/>
              </a:rPr>
              <a:t>Task success</a:t>
            </a:r>
            <a:r>
              <a:rPr lang="en-US" sz="2800" dirty="0">
                <a:cs typeface="Calibri"/>
              </a:rPr>
              <a:t>: At end, was the correct meeting added to the calendar?</a:t>
            </a:r>
          </a:p>
        </p:txBody>
      </p:sp>
    </p:spTree>
    <p:extLst>
      <p:ext uri="{BB962C8B-B14F-4D97-AF65-F5344CB8AC3E}">
        <p14:creationId xmlns:p14="http://schemas.microsoft.com/office/powerpoint/2010/main" val="15083970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EC7EE85-7742-7645-9921-EB741C471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821" y="40640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Dialog System Design:</a:t>
            </a:r>
            <a:br>
              <a:rPr lang="en-US" dirty="0"/>
            </a:br>
            <a:r>
              <a:rPr lang="en-US" dirty="0"/>
              <a:t>User-Centered Design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76A4AF-F346-E14A-B674-2EF230A87DF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981200"/>
            <a:ext cx="4114800" cy="40386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Study the user and task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dirty="0"/>
              <a:t>Build</a:t>
            </a:r>
            <a:r>
              <a:rPr lang="en-US" sz="3200" dirty="0"/>
              <a:t> simulations and prototypes</a:t>
            </a:r>
          </a:p>
          <a:p>
            <a:pPr marL="274638" lvl="1" indent="0">
              <a:buNone/>
            </a:pPr>
            <a:r>
              <a:rPr lang="en-US" sz="3200" dirty="0"/>
              <a:t>"Wizard of Oz study"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Iteratively test the design on users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AD4BBC-5252-6D4B-A707-7054F93C0F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1549400"/>
            <a:ext cx="3556000" cy="49022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F6F92B-8A6A-D541-AFF9-3E7C9D16E0E2}"/>
              </a:ext>
            </a:extLst>
          </p:cNvPr>
          <p:cNvSpPr txBox="1"/>
          <p:nvPr/>
        </p:nvSpPr>
        <p:spPr>
          <a:xfrm>
            <a:off x="6477000" y="1210846"/>
            <a:ext cx="20601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Gould and Lewis 1985</a:t>
            </a:r>
          </a:p>
        </p:txBody>
      </p:sp>
    </p:spTree>
    <p:extLst>
      <p:ext uri="{BB962C8B-B14F-4D97-AF65-F5344CB8AC3E}">
        <p14:creationId xmlns:p14="http://schemas.microsoft.com/office/powerpoint/2010/main" val="37105206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EC7EE85-7742-7645-9921-EB741C471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8229600" cy="876300"/>
          </a:xfrm>
        </p:spPr>
        <p:txBody>
          <a:bodyPr>
            <a:normAutofit fontScale="90000"/>
          </a:bodyPr>
          <a:lstStyle/>
          <a:p>
            <a:r>
              <a:rPr lang="en-US" dirty="0"/>
              <a:t>Ethical Issues in Dialog System Design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AFE4F3E-1B62-044D-A1EB-0CD80AC57D0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676400"/>
            <a:ext cx="7772400" cy="4572000"/>
          </a:xfrm>
        </p:spPr>
        <p:txBody>
          <a:bodyPr>
            <a:normAutofit/>
          </a:bodyPr>
          <a:lstStyle/>
          <a:p>
            <a:pPr marL="403225" indent="-403225">
              <a:buFont typeface="Wingdings" pitchFamily="2" charset="2"/>
              <a:buChar char="§"/>
            </a:pPr>
            <a:r>
              <a:rPr lang="en-US" sz="2200" dirty="0"/>
              <a:t>Machine learning systems replicate biases that occurred in the training data</a:t>
            </a:r>
          </a:p>
          <a:p>
            <a:pPr marL="403225" indent="-403225">
              <a:buFont typeface="Wingdings" pitchFamily="2" charset="2"/>
              <a:buChar char="§"/>
            </a:pPr>
            <a:r>
              <a:rPr lang="en-US" sz="2200" dirty="0"/>
              <a:t>Dialog datasets</a:t>
            </a:r>
          </a:p>
          <a:p>
            <a:pPr lvl="1">
              <a:buFont typeface="Wingdings" pitchFamily="2" charset="2"/>
              <a:buChar char="§"/>
            </a:pPr>
            <a:r>
              <a:rPr lang="en-US" sz="2200" dirty="0"/>
              <a:t>Henderson et al. (2017) examined standard datasets (Twitter, Reddit, movie dialogs)</a:t>
            </a:r>
          </a:p>
          <a:p>
            <a:pPr lvl="1">
              <a:buFont typeface="Wingdings" pitchFamily="2" charset="2"/>
              <a:buChar char="§"/>
            </a:pPr>
            <a:r>
              <a:rPr lang="en-US" sz="2200" dirty="0"/>
              <a:t>Found examples of hate speech, offensive language, and bias</a:t>
            </a:r>
          </a:p>
          <a:p>
            <a:pPr lvl="2"/>
            <a:r>
              <a:rPr lang="en-US" sz="2200" dirty="0"/>
              <a:t>Both in the original training data, and in the output of chatbots trained on the data. </a:t>
            </a:r>
          </a:p>
          <a:p>
            <a:pPr lvl="1"/>
            <a:endParaRPr lang="en-US" sz="2200" dirty="0"/>
          </a:p>
          <a:p>
            <a:pPr lvl="1"/>
            <a:endParaRPr lang="en-US" sz="2200" b="1" dirty="0"/>
          </a:p>
          <a:p>
            <a:pPr lvl="1"/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8619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I: Chatbots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BA82372-24A2-1B49-8DF8-84739D14E0F8}"/>
              </a:ext>
            </a:extLst>
          </p:cNvPr>
          <p:cNvSpPr txBox="1">
            <a:spLocks/>
          </p:cNvSpPr>
          <p:nvPr/>
        </p:nvSpPr>
        <p:spPr>
          <a:xfrm>
            <a:off x="990600" y="2133600"/>
            <a:ext cx="7543801" cy="402336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9808" lvl="1" indent="-457200">
              <a:buFont typeface="Wingdings" pitchFamily="2" charset="2"/>
              <a:buChar char="§"/>
            </a:pPr>
            <a:r>
              <a:rPr lang="en-US" sz="2200" dirty="0"/>
              <a:t>Systems designed for extended conversations</a:t>
            </a:r>
            <a:br>
              <a:rPr lang="en-US" sz="2200" dirty="0"/>
            </a:br>
            <a:endParaRPr lang="en-US" sz="2200" dirty="0"/>
          </a:p>
          <a:p>
            <a:pPr marL="749808" lvl="1" indent="-457200">
              <a:buFont typeface="Wingdings" pitchFamily="2" charset="2"/>
              <a:buChar char="§"/>
            </a:pPr>
            <a:r>
              <a:rPr lang="en-US" sz="2200" dirty="0"/>
              <a:t>Mimic the unstructured conversations or ‘chats’ characteristic of informal human-human interaction</a:t>
            </a:r>
            <a:br>
              <a:rPr lang="en-US" sz="2200" dirty="0"/>
            </a:br>
            <a:endParaRPr lang="en-US" sz="2200" dirty="0"/>
          </a:p>
          <a:p>
            <a:pPr marL="749808" lvl="1" indent="-457200">
              <a:buFont typeface="Wingdings" pitchFamily="2" charset="2"/>
              <a:buChar char="§"/>
            </a:pPr>
            <a:r>
              <a:rPr lang="en-US" sz="2200" dirty="0"/>
              <a:t>ELIZA (1966), PARRY (1968), </a:t>
            </a:r>
            <a:r>
              <a:rPr lang="en-US" sz="2200" dirty="0">
                <a:ea typeface="Calibri" charset="0"/>
                <a:cs typeface="Calibri" charset="0"/>
              </a:rPr>
              <a:t>ALICE, CLEVER, Microsoft Little Bing</a:t>
            </a:r>
            <a:endParaRPr lang="en-US" altLang="zh-CN" sz="2200" dirty="0">
              <a:ea typeface="Calibri" charset="0"/>
              <a:cs typeface="Calibri" charset="0"/>
            </a:endParaRPr>
          </a:p>
          <a:p>
            <a:pPr marL="749808" lvl="1" indent="-457200">
              <a:buFont typeface="Wingdings" pitchFamily="2" charset="2"/>
              <a:buChar char="§"/>
            </a:pP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66663876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EC7EE85-7742-7645-9921-EB741C471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458200" cy="1447800"/>
          </a:xfrm>
        </p:spPr>
        <p:txBody>
          <a:bodyPr>
            <a:normAutofit fontScale="90000"/>
          </a:bodyPr>
          <a:lstStyle/>
          <a:p>
            <a:r>
              <a:rPr lang="en-US" dirty="0"/>
              <a:t>Ethical Issues in Dialog System Design:</a:t>
            </a:r>
            <a:br>
              <a:rPr lang="en-US" dirty="0"/>
            </a:br>
            <a:r>
              <a:rPr lang="en-US" dirty="0"/>
              <a:t>Privacy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32E6FE2-2075-5A40-82F5-10DBE8DE24C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85800" y="1930400"/>
            <a:ext cx="7772400" cy="4572000"/>
          </a:xfrm>
        </p:spPr>
        <p:txBody>
          <a:bodyPr>
            <a:normAutofit/>
          </a:bodyPr>
          <a:lstStyle/>
          <a:p>
            <a:pPr marL="519113" indent="-519113">
              <a:buFont typeface="Wingdings" pitchFamily="2" charset="2"/>
              <a:buChar char="§"/>
            </a:pPr>
            <a:r>
              <a:rPr lang="en-US" sz="2200" dirty="0"/>
              <a:t>Remember this was noticed in the days of </a:t>
            </a:r>
            <a:r>
              <a:rPr lang="en-US" sz="2200" dirty="0" err="1"/>
              <a:t>Weizenbaum</a:t>
            </a:r>
            <a:endParaRPr lang="en-US" sz="2200" dirty="0"/>
          </a:p>
          <a:p>
            <a:pPr marL="519113" indent="-519113">
              <a:buFont typeface="Wingdings" pitchFamily="2" charset="2"/>
              <a:buChar char="§"/>
            </a:pPr>
            <a:r>
              <a:rPr lang="en-US" sz="2200" dirty="0"/>
              <a:t>Agents may record sensitive data</a:t>
            </a:r>
          </a:p>
          <a:p>
            <a:pPr marL="701993" lvl="2" indent="-519113">
              <a:buFont typeface="Wingdings" pitchFamily="2" charset="2"/>
              <a:buChar char="§"/>
            </a:pPr>
            <a:r>
              <a:rPr lang="en-US" sz="2000" dirty="0"/>
              <a:t>(e.g. “Computer, turn on the lights [answers the phone –Hi, yes, my password is...”], </a:t>
            </a:r>
          </a:p>
          <a:p>
            <a:pPr marL="519113" indent="-519113">
              <a:buFont typeface="Wingdings" pitchFamily="2" charset="2"/>
              <a:buChar char="§"/>
            </a:pPr>
            <a:r>
              <a:rPr lang="en-US" sz="2200" dirty="0"/>
              <a:t>Which may then be used to train a seq2seq conversational model</a:t>
            </a:r>
          </a:p>
          <a:p>
            <a:pPr marL="519113" indent="-519113">
              <a:buFont typeface="Wingdings" pitchFamily="2" charset="2"/>
              <a:buChar char="§"/>
            </a:pPr>
            <a:r>
              <a:rPr lang="en-US" sz="2200" dirty="0"/>
              <a:t>Henderson et al (2017) showed they could recover such information by giving a seq2seq model key phrases (e.g., "password is")</a:t>
            </a:r>
          </a:p>
          <a:p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b="1" dirty="0"/>
          </a:p>
          <a:p>
            <a:pPr lvl="1"/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2927846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EC7EE85-7742-7645-9921-EB741C471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0253"/>
            <a:ext cx="8458200" cy="1447800"/>
          </a:xfrm>
        </p:spPr>
        <p:txBody>
          <a:bodyPr>
            <a:normAutofit fontScale="90000"/>
          </a:bodyPr>
          <a:lstStyle/>
          <a:p>
            <a:r>
              <a:rPr lang="en-US" dirty="0"/>
              <a:t>Ethical Issues in Dialog System Design:</a:t>
            </a:r>
            <a:br>
              <a:rPr lang="en-US" dirty="0"/>
            </a:br>
            <a:r>
              <a:rPr lang="en-US" dirty="0"/>
              <a:t>Gender Equality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32E6FE2-2075-5A40-82F5-10DBE8DE24C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85800" y="1930400"/>
            <a:ext cx="7772400" cy="4572000"/>
          </a:xfrm>
        </p:spPr>
        <p:txBody>
          <a:bodyPr>
            <a:normAutofit/>
          </a:bodyPr>
          <a:lstStyle/>
          <a:p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b="1" dirty="0"/>
          </a:p>
          <a:p>
            <a:pPr lvl="1"/>
            <a:endParaRPr lang="en-US" sz="2200" dirty="0"/>
          </a:p>
          <a:p>
            <a:endParaRPr lang="en-US" sz="2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19B7660-C94E-C54A-AF62-1C8AE6BD341D}"/>
              </a:ext>
            </a:extLst>
          </p:cNvPr>
          <p:cNvSpPr txBox="1">
            <a:spLocks/>
          </p:cNvSpPr>
          <p:nvPr/>
        </p:nvSpPr>
        <p:spPr>
          <a:xfrm>
            <a:off x="533400" y="1617082"/>
            <a:ext cx="83820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indent="-346075">
              <a:buFont typeface="Wingdings" pitchFamily="2" charset="2"/>
              <a:buChar char="§"/>
            </a:pPr>
            <a:r>
              <a:rPr lang="en-US" sz="2200" dirty="0"/>
              <a:t>Dialog agents overwhelmingly given female names, perpetuating female servant stereotype(</a:t>
            </a:r>
            <a:r>
              <a:rPr lang="en-US" sz="2200" dirty="0" err="1"/>
              <a:t>Paolino</a:t>
            </a:r>
            <a:r>
              <a:rPr lang="en-US" sz="2200" dirty="0"/>
              <a:t>, 2017). </a:t>
            </a:r>
          </a:p>
          <a:p>
            <a:pPr marL="346075" indent="-346075">
              <a:buFont typeface="Wingdings" pitchFamily="2" charset="2"/>
              <a:buChar char="§"/>
            </a:pPr>
            <a:r>
              <a:rPr lang="en-US" sz="2200" dirty="0"/>
              <a:t>Responses from commercial dialog agents when users use sexually harassing language</a:t>
            </a:r>
            <a:r>
              <a:rPr lang="en-US" sz="2200" dirty="0">
                <a:sym typeface="Wingdings" pitchFamily="2" charset="2"/>
              </a:rPr>
              <a:t> (Fessler 2017):</a:t>
            </a:r>
          </a:p>
          <a:p>
            <a:pPr lvl="1"/>
            <a:endParaRPr lang="en-US" sz="2200" dirty="0"/>
          </a:p>
          <a:p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b="1" dirty="0"/>
          </a:p>
          <a:p>
            <a:pPr lvl="1"/>
            <a:endParaRPr lang="en-US" sz="2200" dirty="0"/>
          </a:p>
          <a:p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952514-7F3A-3F4B-9BC4-339CA7606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146146"/>
            <a:ext cx="4648200" cy="335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4372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9"/>
            <a:ext cx="7772400" cy="792161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3400" y="1295400"/>
            <a:ext cx="8305800" cy="4724400"/>
          </a:xfrm>
        </p:spPr>
        <p:txBody>
          <a:bodyPr>
            <a:normAutofit/>
          </a:bodyPr>
          <a:lstStyle/>
          <a:p>
            <a:r>
              <a:rPr lang="en-US" sz="2200" dirty="0"/>
              <a:t>State-of-the-art:</a:t>
            </a:r>
          </a:p>
          <a:p>
            <a:pPr marL="519113" lvl="1" indent="-319088">
              <a:buFont typeface="Wingdings" pitchFamily="2" charset="2"/>
              <a:buChar char="§"/>
            </a:pPr>
            <a:r>
              <a:rPr lang="en-US" sz="2200" dirty="0"/>
              <a:t>Chatbots: </a:t>
            </a:r>
          </a:p>
          <a:p>
            <a:pPr marL="808038" lvl="2" indent="-423863">
              <a:buFont typeface="Wingdings" pitchFamily="2" charset="2"/>
              <a:buChar char="§"/>
            </a:pPr>
            <a:r>
              <a:rPr lang="en-US" sz="2200" dirty="0"/>
              <a:t>Simple rule-based systems</a:t>
            </a:r>
          </a:p>
          <a:p>
            <a:pPr marL="808038" lvl="2" indent="-423863">
              <a:buFont typeface="Wingdings" pitchFamily="2" charset="2"/>
              <a:buChar char="§"/>
            </a:pPr>
            <a:r>
              <a:rPr lang="en-US" sz="2200" dirty="0"/>
              <a:t>IR or Neural networks: Mine datasets of conversations</a:t>
            </a:r>
          </a:p>
          <a:p>
            <a:pPr marL="519113" lvl="1" indent="-319088">
              <a:buFont typeface="Wingdings" pitchFamily="2" charset="2"/>
              <a:buChar char="§"/>
            </a:pPr>
            <a:r>
              <a:rPr lang="en-US" sz="2200" dirty="0"/>
              <a:t>Frame-based systems: </a:t>
            </a:r>
          </a:p>
          <a:p>
            <a:pPr marL="808038" lvl="2" indent="-423863">
              <a:buFont typeface="Wingdings" pitchFamily="2" charset="2"/>
              <a:buChar char="§"/>
            </a:pPr>
            <a:r>
              <a:rPr lang="en-US" sz="2200" dirty="0"/>
              <a:t>Hand-written rules for slot fillers</a:t>
            </a:r>
          </a:p>
          <a:p>
            <a:pPr marL="808038" lvl="2" indent="-423863">
              <a:buFont typeface="Wingdings" pitchFamily="2" charset="2"/>
              <a:buChar char="§"/>
            </a:pPr>
            <a:r>
              <a:rPr lang="en-US" sz="2200" dirty="0"/>
              <a:t>ML classifiers to fill slots</a:t>
            </a:r>
            <a:br>
              <a:rPr lang="en-US" sz="2200" dirty="0"/>
            </a:br>
            <a:endParaRPr lang="en-US" sz="2200" dirty="0"/>
          </a:p>
          <a:p>
            <a:r>
              <a:rPr lang="en-US" sz="2200" dirty="0"/>
              <a:t>What’s the future?</a:t>
            </a:r>
          </a:p>
          <a:p>
            <a:pPr marL="576263" lvl="1" indent="-346075">
              <a:buFont typeface="Wingdings" pitchFamily="2" charset="2"/>
              <a:buChar char="§"/>
            </a:pPr>
            <a:r>
              <a:rPr lang="en-US" sz="2200" dirty="0"/>
              <a:t>Key direction: Integrating goal-based and chatbot-based systems</a:t>
            </a:r>
          </a:p>
        </p:txBody>
      </p:sp>
    </p:spTree>
    <p:extLst>
      <p:ext uri="{BB962C8B-B14F-4D97-AF65-F5344CB8AC3E}">
        <p14:creationId xmlns:p14="http://schemas.microsoft.com/office/powerpoint/2010/main" val="762094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BA82372-24A2-1B49-8DF8-84739D14E0F8}"/>
              </a:ext>
            </a:extLst>
          </p:cNvPr>
          <p:cNvSpPr txBox="1">
            <a:spLocks/>
          </p:cNvSpPr>
          <p:nvPr/>
        </p:nvSpPr>
        <p:spPr>
          <a:xfrm>
            <a:off x="990600" y="2133600"/>
            <a:ext cx="7543801" cy="402336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9808" lvl="1" indent="-457200">
              <a:buFont typeface="Wingdings" pitchFamily="2" charset="2"/>
              <a:buChar char="§"/>
            </a:pPr>
            <a:endParaRPr lang="en-US" sz="2000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425606-9772-C64F-96CB-37C96574FAA7}"/>
              </a:ext>
            </a:extLst>
          </p:cNvPr>
          <p:cNvSpPr txBox="1">
            <a:spLocks/>
          </p:cNvSpPr>
          <p:nvPr/>
        </p:nvSpPr>
        <p:spPr>
          <a:xfrm>
            <a:off x="1143000" y="2286000"/>
            <a:ext cx="7543801" cy="402336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200" dirty="0"/>
              <a:t>Rule-Based</a:t>
            </a:r>
          </a:p>
          <a:p>
            <a:pPr marL="628650" lvl="1" indent="-47625">
              <a:buFont typeface="Wingdings" pitchFamily="2" charset="2"/>
              <a:buChar char="§"/>
            </a:pPr>
            <a:r>
              <a:rPr lang="en-US" sz="2200" dirty="0"/>
              <a:t>	Pattern-action rules (Eliza)</a:t>
            </a:r>
          </a:p>
          <a:p>
            <a:pPr marL="319088" lvl="1" indent="0">
              <a:buNone/>
            </a:pPr>
            <a:r>
              <a:rPr lang="en-US" sz="2200" dirty="0"/>
              <a:t>	+ a mental model (Parry)</a:t>
            </a:r>
          </a:p>
          <a:p>
            <a:pPr marL="457200" indent="-457200">
              <a:buFont typeface="+mj-lt"/>
              <a:buAutoNum type="arabicPeriod"/>
            </a:pPr>
            <a:endParaRPr lang="en-US" sz="2200" dirty="0"/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Corpus-Based</a:t>
            </a:r>
          </a:p>
          <a:p>
            <a:pPr marL="1062038" lvl="1" indent="-481013">
              <a:buFont typeface="Wingdings" pitchFamily="2" charset="2"/>
              <a:buChar char="§"/>
            </a:pPr>
            <a:r>
              <a:rPr lang="en-US" sz="2200" dirty="0"/>
              <a:t>Information Retrieval</a:t>
            </a:r>
          </a:p>
          <a:p>
            <a:pPr marL="1062038" lvl="1" indent="-481013">
              <a:buFont typeface="Wingdings" pitchFamily="2" charset="2"/>
              <a:buChar char="§"/>
            </a:pPr>
            <a:r>
              <a:rPr lang="en-US" sz="2200" dirty="0"/>
              <a:t>Neural network encoder-decoder</a:t>
            </a:r>
          </a:p>
          <a:p>
            <a:pPr marL="749808" lvl="1" indent="-457200">
              <a:buFont typeface="Wingdings" pitchFamily="2" charset="2"/>
              <a:buChar char="§"/>
            </a:pPr>
            <a:endParaRPr lang="en-US" sz="2200" dirty="0"/>
          </a:p>
          <a:p>
            <a:endParaRPr lang="en-US" sz="22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D6B1DD4-0A9F-5E47-A933-33D756020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dirty="0"/>
              <a:t>Chatbot Architectures</a:t>
            </a:r>
          </a:p>
        </p:txBody>
      </p:sp>
    </p:spTree>
    <p:extLst>
      <p:ext uri="{BB962C8B-B14F-4D97-AF65-F5344CB8AC3E}">
        <p14:creationId xmlns:p14="http://schemas.microsoft.com/office/powerpoint/2010/main" val="2112910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532104"/>
            <a:ext cx="7543800" cy="1450757"/>
          </a:xfrm>
        </p:spPr>
        <p:txBody>
          <a:bodyPr>
            <a:normAutofit/>
          </a:bodyPr>
          <a:lstStyle/>
          <a:p>
            <a:r>
              <a:rPr lang="en-US" dirty="0"/>
              <a:t>ELIZA: </a:t>
            </a:r>
            <a:r>
              <a:rPr lang="en-US" dirty="0" err="1"/>
              <a:t>Weizenbaum</a:t>
            </a:r>
            <a:r>
              <a:rPr lang="en-US" dirty="0"/>
              <a:t> (1966) </a:t>
            </a:r>
            <a:br>
              <a:rPr lang="en-US" dirty="0"/>
            </a:b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05FFCEB-BF0D-A340-B8F3-23BD80B81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524000"/>
            <a:ext cx="6915150" cy="479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23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3824899-A6D5-5A4A-BAD9-ADBD215956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1" y="1905000"/>
            <a:ext cx="8305800" cy="425026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5180A1F4-262B-B647-8D14-00DB108A4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680963"/>
            <a:ext cx="7543800" cy="1450757"/>
          </a:xfrm>
        </p:spPr>
        <p:txBody>
          <a:bodyPr>
            <a:normAutofit/>
          </a:bodyPr>
          <a:lstStyle/>
          <a:p>
            <a:r>
              <a:rPr lang="en-US" dirty="0"/>
              <a:t>ELIZA: </a:t>
            </a:r>
            <a:r>
              <a:rPr lang="en-US" dirty="0" err="1"/>
              <a:t>Weizenbaum</a:t>
            </a:r>
            <a:r>
              <a:rPr lang="en-US" dirty="0"/>
              <a:t> (1966)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738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Eliza 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057400"/>
            <a:ext cx="7543801" cy="4023360"/>
          </a:xfrm>
        </p:spPr>
        <p:txBody>
          <a:bodyPr>
            <a:normAutofit/>
          </a:bodyPr>
          <a:lstStyle/>
          <a:p>
            <a:pPr marL="460375" indent="-230188">
              <a:buFont typeface="Wingdings" pitchFamily="2" charset="2"/>
              <a:buChar char="§"/>
            </a:pPr>
            <a:r>
              <a:rPr lang="en-US" sz="2200" dirty="0"/>
              <a:t>  Simulate a Rogerian psychologist </a:t>
            </a:r>
          </a:p>
          <a:p>
            <a:pPr marL="635000" indent="-404813">
              <a:buFont typeface="Wingdings" pitchFamily="2" charset="2"/>
              <a:buChar char="§"/>
            </a:pPr>
            <a:r>
              <a:rPr lang="en-US" sz="2200" dirty="0"/>
              <a:t>Draw the patient out by reflecting patient’s statements back at them</a:t>
            </a:r>
          </a:p>
          <a:p>
            <a:pPr marL="635000" indent="-404813">
              <a:buFont typeface="Wingdings" pitchFamily="2" charset="2"/>
              <a:buChar char="§"/>
            </a:pPr>
            <a:r>
              <a:rPr lang="en-US" sz="2200" dirty="0"/>
              <a:t>Rogerian psychology – Rare type of conversation</a:t>
            </a:r>
            <a:br>
              <a:rPr lang="en-US" sz="2200" dirty="0"/>
            </a:br>
            <a:br>
              <a:rPr lang="en-US" sz="2200" dirty="0"/>
            </a:br>
            <a:r>
              <a:rPr lang="en-US" sz="2200" dirty="0"/>
              <a:t>	“assume the pose of knowing almost nothing of the real world” </a:t>
            </a:r>
          </a:p>
          <a:p>
            <a:pPr marL="635000" indent="-404813">
              <a:buFont typeface="Wingdings" pitchFamily="2" charset="2"/>
              <a:buChar char="§"/>
            </a:pPr>
            <a:endParaRPr lang="en-US" sz="2200" dirty="0"/>
          </a:p>
          <a:p>
            <a:pPr marL="460375" indent="-230188">
              <a:buFont typeface="Wingdings" pitchFamily="2" charset="2"/>
              <a:buChar char="§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0819542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43697</TotalTime>
  <Words>2358</Words>
  <Application>Microsoft Macintosh PowerPoint</Application>
  <PresentationFormat>On-screen Show (4:3)</PresentationFormat>
  <Paragraphs>427</Paragraphs>
  <Slides>52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1" baseType="lpstr">
      <vt:lpstr>Arial</vt:lpstr>
      <vt:lpstr>Calibri</vt:lpstr>
      <vt:lpstr>Calibri Light</vt:lpstr>
      <vt:lpstr>Cambria</vt:lpstr>
      <vt:lpstr>Cambria Math</vt:lpstr>
      <vt:lpstr>Courier</vt:lpstr>
      <vt:lpstr>Times</vt:lpstr>
      <vt:lpstr>Wingdings</vt:lpstr>
      <vt:lpstr>Retrospect</vt:lpstr>
      <vt:lpstr>Dialogue Systems and Chatbots </vt:lpstr>
      <vt:lpstr>Conversational Agents aka Dialogue Systems</vt:lpstr>
      <vt:lpstr>Two Classes of Dialog Systems</vt:lpstr>
      <vt:lpstr>Challenging properties of human conversation</vt:lpstr>
      <vt:lpstr>Part I: Chatbots</vt:lpstr>
      <vt:lpstr>Chatbot Architectures</vt:lpstr>
      <vt:lpstr>ELIZA: Weizenbaum (1966)  </vt:lpstr>
      <vt:lpstr>ELIZA: Weizenbaum (1966)  </vt:lpstr>
      <vt:lpstr>How does Eliza work?</vt:lpstr>
      <vt:lpstr>ELIZA Pattern/Transform Rules</vt:lpstr>
      <vt:lpstr>Simplified sketch of ELIZA</vt:lpstr>
      <vt:lpstr>PARRY: Colby (1971)</vt:lpstr>
      <vt:lpstr>Eliza Meets Parry</vt:lpstr>
      <vt:lpstr>PowerPoint Presentation</vt:lpstr>
      <vt:lpstr>Corpus-based chatbots</vt:lpstr>
      <vt:lpstr>Two Main Architectures</vt:lpstr>
      <vt:lpstr>Two IR-based Chatbot Architectures</vt:lpstr>
      <vt:lpstr>IR-based Models</vt:lpstr>
      <vt:lpstr>Neural Chatbots</vt:lpstr>
      <vt:lpstr>Seq2seq Architecture</vt:lpstr>
      <vt:lpstr>Sample Responses:   SEQ2SEQ Model</vt:lpstr>
      <vt:lpstr>Chatbots: Pros and cons</vt:lpstr>
      <vt:lpstr>Part II: Frame-based Dialogue Systems</vt:lpstr>
      <vt:lpstr>Example: Travel Domain</vt:lpstr>
      <vt:lpstr>Frame-based Dialogue Agents</vt:lpstr>
      <vt:lpstr>GUS system : An actual dialogue</vt:lpstr>
      <vt:lpstr>Slot types can be complex</vt:lpstr>
      <vt:lpstr>Control structure for frame-based dialog</vt:lpstr>
      <vt:lpstr>Natural language understanding for filling slots in GUS</vt:lpstr>
      <vt:lpstr>Natural language understanding for filling slots in GUS</vt:lpstr>
      <vt:lpstr>Natural language understanding for filling slots in GUS</vt:lpstr>
      <vt:lpstr>Rule-based Slot-filling</vt:lpstr>
      <vt:lpstr>Rule Sets</vt:lpstr>
      <vt:lpstr>Dialogue-State Architecture</vt:lpstr>
      <vt:lpstr>PowerPoint Presentation</vt:lpstr>
      <vt:lpstr>Dialogue Acts</vt:lpstr>
      <vt:lpstr>Dialogue Acts</vt:lpstr>
      <vt:lpstr>Machine Learning for Slot Filling</vt:lpstr>
      <vt:lpstr>Slot Filling</vt:lpstr>
      <vt:lpstr>More sophisticated algorithm for Slot Filling: IOB Tagging</vt:lpstr>
      <vt:lpstr>Slot Filling</vt:lpstr>
      <vt:lpstr>Dialogue State Tracker</vt:lpstr>
      <vt:lpstr>Dialogue Policy</vt:lpstr>
      <vt:lpstr>Policy Example: Confirmation and Rejection</vt:lpstr>
      <vt:lpstr>Natural Language Generation</vt:lpstr>
      <vt:lpstr>Evaluation</vt:lpstr>
      <vt:lpstr>Evaluation</vt:lpstr>
      <vt:lpstr>Dialog System Design: User-Centered Design</vt:lpstr>
      <vt:lpstr>Ethical Issues in Dialog System Design</vt:lpstr>
      <vt:lpstr>Ethical Issues in Dialog System Design: Privacy</vt:lpstr>
      <vt:lpstr>Ethical Issues in Dialog System Design: Gender Equality</vt:lpstr>
      <vt:lpstr>Summary</vt:lpstr>
    </vt:vector>
  </TitlesOfParts>
  <Company>Carnegie Mellon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jure</dc:creator>
  <cp:lastModifiedBy>Saluja, Bhavna</cp:lastModifiedBy>
  <cp:revision>1981</cp:revision>
  <cp:lastPrinted>2019-11-21T18:40:01Z</cp:lastPrinted>
  <dcterms:created xsi:type="dcterms:W3CDTF">2009-06-12T17:14:38Z</dcterms:created>
  <dcterms:modified xsi:type="dcterms:W3CDTF">2020-03-13T22:58:20Z</dcterms:modified>
</cp:coreProperties>
</file>

<file path=docProps/thumbnail.jpeg>
</file>